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handoutMasterIdLst>
    <p:handoutMasterId r:id="rId70"/>
  </p:handoutMasterIdLst>
  <p:sldIdLst>
    <p:sldId id="949" r:id="rId2"/>
    <p:sldId id="672" r:id="rId3"/>
    <p:sldId id="998" r:id="rId4"/>
    <p:sldId id="1011" r:id="rId5"/>
    <p:sldId id="1086" r:id="rId6"/>
    <p:sldId id="1012" r:id="rId7"/>
    <p:sldId id="1013" r:id="rId8"/>
    <p:sldId id="1014" r:id="rId9"/>
    <p:sldId id="1015" r:id="rId10"/>
    <p:sldId id="1021" r:id="rId11"/>
    <p:sldId id="1087" r:id="rId12"/>
    <p:sldId id="1016" r:id="rId13"/>
    <p:sldId id="1017" r:id="rId14"/>
    <p:sldId id="1074" r:id="rId15"/>
    <p:sldId id="456" r:id="rId16"/>
    <p:sldId id="458" r:id="rId17"/>
    <p:sldId id="1007" r:id="rId18"/>
    <p:sldId id="1088" r:id="rId19"/>
    <p:sldId id="1094" r:id="rId20"/>
    <p:sldId id="1089" r:id="rId21"/>
    <p:sldId id="1090" r:id="rId22"/>
    <p:sldId id="1091" r:id="rId23"/>
    <p:sldId id="1092" r:id="rId24"/>
    <p:sldId id="1093" r:id="rId25"/>
    <p:sldId id="765" r:id="rId26"/>
    <p:sldId id="1096" r:id="rId27"/>
    <p:sldId id="1097" r:id="rId28"/>
    <p:sldId id="1098" r:id="rId29"/>
    <p:sldId id="1100" r:id="rId30"/>
    <p:sldId id="1101" r:id="rId31"/>
    <p:sldId id="999" r:id="rId32"/>
    <p:sldId id="1102" r:id="rId33"/>
    <p:sldId id="1080" r:id="rId34"/>
    <p:sldId id="1019" r:id="rId35"/>
    <p:sldId id="1049" r:id="rId36"/>
    <p:sldId id="1052" r:id="rId37"/>
    <p:sldId id="850" r:id="rId38"/>
    <p:sldId id="1053" r:id="rId39"/>
    <p:sldId id="1045" r:id="rId40"/>
    <p:sldId id="1076" r:id="rId41"/>
    <p:sldId id="1075" r:id="rId42"/>
    <p:sldId id="1066" r:id="rId43"/>
    <p:sldId id="1067" r:id="rId44"/>
    <p:sldId id="1068" r:id="rId45"/>
    <p:sldId id="1069" r:id="rId46"/>
    <p:sldId id="1078" r:id="rId47"/>
    <p:sldId id="1077" r:id="rId48"/>
    <p:sldId id="1061" r:id="rId49"/>
    <p:sldId id="1079" r:id="rId50"/>
    <p:sldId id="1062" r:id="rId51"/>
    <p:sldId id="1073" r:id="rId52"/>
    <p:sldId id="1063" r:id="rId53"/>
    <p:sldId id="1084" r:id="rId54"/>
    <p:sldId id="858" r:id="rId55"/>
    <p:sldId id="992" r:id="rId56"/>
    <p:sldId id="993" r:id="rId57"/>
    <p:sldId id="982" r:id="rId58"/>
    <p:sldId id="981" r:id="rId59"/>
    <p:sldId id="994" r:id="rId60"/>
    <p:sldId id="995" r:id="rId61"/>
    <p:sldId id="968" r:id="rId62"/>
    <p:sldId id="983" r:id="rId63"/>
    <p:sldId id="996" r:id="rId64"/>
    <p:sldId id="950" r:id="rId65"/>
    <p:sldId id="1103" r:id="rId66"/>
    <p:sldId id="270" r:id="rId67"/>
    <p:sldId id="952" r:id="rId68"/>
  </p:sldIdLst>
  <p:sldSz cx="9144000" cy="5715000" type="screen16x1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800" userDrawn="1">
          <p15:clr>
            <a:srgbClr val="A4A3A4"/>
          </p15:clr>
        </p15:guide>
        <p15:guide id="6"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06060"/>
    <a:srgbClr val="0C4DA9"/>
    <a:srgbClr val="2591E6"/>
    <a:srgbClr val="576A7F"/>
    <a:srgbClr val="385E8A"/>
    <a:srgbClr val="96A5B7"/>
    <a:srgbClr val="ED3645"/>
    <a:srgbClr val="363D43"/>
    <a:srgbClr val="819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5" autoAdjust="0"/>
    <p:restoredTop sz="96405" autoAdjust="0"/>
  </p:normalViewPr>
  <p:slideViewPr>
    <p:cSldViewPr>
      <p:cViewPr varScale="1">
        <p:scale>
          <a:sx n="112" d="100"/>
          <a:sy n="112" d="100"/>
        </p:scale>
        <p:origin x="114" y="378"/>
      </p:cViewPr>
      <p:guideLst>
        <p:guide orient="horz" pos="1800"/>
        <p:guide pos="2880"/>
      </p:guideLst>
    </p:cSldViewPr>
  </p:slideViewPr>
  <p:notesTextViewPr>
    <p:cViewPr>
      <p:scale>
        <a:sx n="3" d="2"/>
        <a:sy n="3" d="2"/>
      </p:scale>
      <p:origin x="0" y="0"/>
    </p:cViewPr>
  </p:notesTextViewPr>
  <p:sorterViewPr>
    <p:cViewPr>
      <p:scale>
        <a:sx n="132" d="100"/>
        <a:sy n="132" d="100"/>
      </p:scale>
      <p:origin x="0" y="5416"/>
    </p:cViewPr>
  </p:sorterViewPr>
  <p:notesViewPr>
    <p:cSldViewPr>
      <p:cViewPr varScale="1">
        <p:scale>
          <a:sx n="65" d="100"/>
          <a:sy n="65" d="100"/>
        </p:scale>
        <p:origin x="3246" y="4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Calibri"/>
              </a:rPr>
              <a:t>12/3/2020</a:t>
            </a:fld>
            <a:endParaRPr lang="en-US" dirty="0">
              <a:latin typeface="Calibri"/>
            </a:endParaRPr>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atin typeface="Calibri"/>
              </a:defRPr>
            </a:lvl1pPr>
          </a:lstStyle>
          <a:p>
            <a:endParaRPr lang="en-JM"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atin typeface="Calibri"/>
              </a:defRPr>
            </a:lvl1pPr>
          </a:lstStyle>
          <a:p>
            <a:fld id="{7D7D0FC4-79A4-4CD6-9D21-6D2AFDDF42EC}" type="datetimeFigureOut">
              <a:rPr lang="en-JM" smtClean="0"/>
              <a:pPr/>
              <a:t>3/12/2020</a:t>
            </a:fld>
            <a:endParaRPr lang="en-JM" dirty="0"/>
          </a:p>
        </p:txBody>
      </p:sp>
      <p:sp>
        <p:nvSpPr>
          <p:cNvPr id="4" name="Slide Image Placeholder 3"/>
          <p:cNvSpPr>
            <a:spLocks noGrp="1" noRot="1" noChangeAspect="1"/>
          </p:cNvSpPr>
          <p:nvPr>
            <p:ph type="sldImg" idx="2"/>
          </p:nvPr>
        </p:nvSpPr>
        <p:spPr>
          <a:xfrm>
            <a:off x="733425" y="692150"/>
            <a:ext cx="5543550" cy="3463925"/>
          </a:xfrm>
          <a:prstGeom prst="rect">
            <a:avLst/>
          </a:prstGeom>
          <a:noFill/>
          <a:ln w="12700">
            <a:solidFill>
              <a:prstClr val="black"/>
            </a:solidFill>
          </a:ln>
        </p:spPr>
        <p:txBody>
          <a:bodyPr vert="horz" lIns="93177" tIns="46589" rIns="93177" bIns="46589" rtlCol="0" anchor="ctr"/>
          <a:lstStyle/>
          <a:p>
            <a:endParaRPr lang="en-JM"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atin typeface="Calibri"/>
              </a:defRPr>
            </a:lvl1pPr>
          </a:lstStyle>
          <a:p>
            <a:endParaRPr lang="en-JM"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atin typeface="Calibri"/>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677863"/>
            <a:ext cx="5362575" cy="3351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B0A044A1-67F3-5B44-B42A-C253B7AAB5E8}" type="slidenum">
              <a:rPr lang="en-US" smtClean="0"/>
              <a:pPr>
                <a:defRPr/>
              </a:pPr>
              <a:t>67</a:t>
            </a:fld>
            <a:endParaRPr lang="en-US" dirty="0"/>
          </a:p>
        </p:txBody>
      </p:sp>
    </p:spTree>
    <p:extLst>
      <p:ext uri="{BB962C8B-B14F-4D97-AF65-F5344CB8AC3E}">
        <p14:creationId xmlns:p14="http://schemas.microsoft.com/office/powerpoint/2010/main" val="1888354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k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8" name="Picture Placeholder 11"/>
          <p:cNvSpPr>
            <a:spLocks noGrp="1"/>
          </p:cNvSpPr>
          <p:nvPr>
            <p:ph type="pic" sz="quarter" idx="14"/>
          </p:nvPr>
        </p:nvSpPr>
        <p:spPr>
          <a:xfrm>
            <a:off x="0" y="0"/>
            <a:ext cx="9144000" cy="5715000"/>
          </a:xfrm>
        </p:spPr>
        <p:txBody>
          <a:bodyPr/>
          <a:lstStyle/>
          <a:p>
            <a:endParaRPr lang="en-US" dirty="0"/>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28"/>
          <p:cNvSpPr>
            <a:spLocks noGrp="1" noChangeAspect="1"/>
          </p:cNvSpPr>
          <p:nvPr>
            <p:ph type="pic" sz="quarter" idx="51"/>
          </p:nvPr>
        </p:nvSpPr>
        <p:spPr>
          <a:xfrm>
            <a:off x="3314700" y="1841500"/>
            <a:ext cx="2133600" cy="2370667"/>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
        <p:nvSpPr>
          <p:cNvPr id="5" name="Picture Placeholder 28"/>
          <p:cNvSpPr>
            <a:spLocks noGrp="1" noChangeAspect="1"/>
          </p:cNvSpPr>
          <p:nvPr>
            <p:ph type="pic" sz="quarter" idx="52"/>
          </p:nvPr>
        </p:nvSpPr>
        <p:spPr>
          <a:xfrm>
            <a:off x="609600" y="1841500"/>
            <a:ext cx="2133600" cy="2370667"/>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
        <p:nvSpPr>
          <p:cNvPr id="7" name="Picture Placeholder 28"/>
          <p:cNvSpPr>
            <a:spLocks noGrp="1" noChangeAspect="1"/>
          </p:cNvSpPr>
          <p:nvPr>
            <p:ph type="pic" sz="quarter" idx="53"/>
          </p:nvPr>
        </p:nvSpPr>
        <p:spPr>
          <a:xfrm>
            <a:off x="6019800" y="1841500"/>
            <a:ext cx="2133600" cy="2370667"/>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
        <p:nvSpPr>
          <p:cNvPr id="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05280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8"/>
          <p:cNvSpPr>
            <a:spLocks noGrp="1" noChangeAspect="1"/>
          </p:cNvSpPr>
          <p:nvPr>
            <p:ph type="pic" sz="quarter" idx="50"/>
          </p:nvPr>
        </p:nvSpPr>
        <p:spPr>
          <a:xfrm>
            <a:off x="685801" y="1756834"/>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4" name="Picture Placeholder 28"/>
          <p:cNvSpPr>
            <a:spLocks noGrp="1" noChangeAspect="1"/>
          </p:cNvSpPr>
          <p:nvPr>
            <p:ph type="pic" sz="quarter" idx="51"/>
          </p:nvPr>
        </p:nvSpPr>
        <p:spPr>
          <a:xfrm>
            <a:off x="2228851" y="1756834"/>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5" name="Picture Placeholder 28"/>
          <p:cNvSpPr>
            <a:spLocks noGrp="1" noChangeAspect="1"/>
          </p:cNvSpPr>
          <p:nvPr>
            <p:ph type="pic" sz="quarter" idx="52"/>
          </p:nvPr>
        </p:nvSpPr>
        <p:spPr>
          <a:xfrm>
            <a:off x="3771901" y="1756834"/>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6" name="Picture Placeholder 28"/>
          <p:cNvSpPr>
            <a:spLocks noGrp="1" noChangeAspect="1"/>
          </p:cNvSpPr>
          <p:nvPr>
            <p:ph type="pic" sz="quarter" idx="53"/>
          </p:nvPr>
        </p:nvSpPr>
        <p:spPr>
          <a:xfrm>
            <a:off x="6858001" y="1756834"/>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7" name="Picture Placeholder 28"/>
          <p:cNvSpPr>
            <a:spLocks noGrp="1" noChangeAspect="1"/>
          </p:cNvSpPr>
          <p:nvPr>
            <p:ph type="pic" sz="quarter" idx="55"/>
          </p:nvPr>
        </p:nvSpPr>
        <p:spPr>
          <a:xfrm>
            <a:off x="5314951" y="1756834"/>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8" name="Picture Placeholder 28"/>
          <p:cNvSpPr>
            <a:spLocks noGrp="1" noChangeAspect="1"/>
          </p:cNvSpPr>
          <p:nvPr>
            <p:ph type="pic" sz="quarter" idx="56"/>
          </p:nvPr>
        </p:nvSpPr>
        <p:spPr>
          <a:xfrm>
            <a:off x="685801" y="3489502"/>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9" name="Picture Placeholder 28"/>
          <p:cNvSpPr>
            <a:spLocks noGrp="1" noChangeAspect="1"/>
          </p:cNvSpPr>
          <p:nvPr>
            <p:ph type="pic" sz="quarter" idx="57"/>
          </p:nvPr>
        </p:nvSpPr>
        <p:spPr>
          <a:xfrm>
            <a:off x="2228851" y="3489502"/>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10" name="Picture Placeholder 28"/>
          <p:cNvSpPr>
            <a:spLocks noGrp="1" noChangeAspect="1"/>
          </p:cNvSpPr>
          <p:nvPr>
            <p:ph type="pic" sz="quarter" idx="58"/>
          </p:nvPr>
        </p:nvSpPr>
        <p:spPr>
          <a:xfrm>
            <a:off x="3771901" y="3489502"/>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11" name="Picture Placeholder 28"/>
          <p:cNvSpPr>
            <a:spLocks noGrp="1" noChangeAspect="1"/>
          </p:cNvSpPr>
          <p:nvPr>
            <p:ph type="pic" sz="quarter" idx="59"/>
          </p:nvPr>
        </p:nvSpPr>
        <p:spPr>
          <a:xfrm>
            <a:off x="6858001" y="3489502"/>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12" name="Picture Placeholder 28"/>
          <p:cNvSpPr>
            <a:spLocks noGrp="1" noChangeAspect="1"/>
          </p:cNvSpPr>
          <p:nvPr>
            <p:ph type="pic" sz="quarter" idx="60"/>
          </p:nvPr>
        </p:nvSpPr>
        <p:spPr>
          <a:xfrm>
            <a:off x="5314951" y="3489502"/>
            <a:ext cx="1259999" cy="1399999"/>
          </a:xfrm>
          <a:prstGeom prst="ellipse">
            <a:avLst/>
          </a:prstGeom>
          <a:ln w="76200" cap="sq">
            <a:noFill/>
            <a:miter lim="800000"/>
          </a:ln>
          <a:effectLst/>
        </p:spPr>
        <p:txBody>
          <a:bodyPr>
            <a:normAutofit/>
          </a:bodyPr>
          <a:lstStyle>
            <a:lvl1pPr marL="0" indent="0" algn="ctr">
              <a:buFontTx/>
              <a:buNone/>
              <a:defRPr sz="1167">
                <a:solidFill>
                  <a:schemeClr val="tx1">
                    <a:lumMod val="50000"/>
                    <a:lumOff val="50000"/>
                  </a:schemeClr>
                </a:solidFill>
                <a:latin typeface="Open Sans Light"/>
                <a:cs typeface="Open Sans Light"/>
              </a:defRPr>
            </a:lvl1pPr>
          </a:lstStyle>
          <a:p>
            <a:endParaRPr lang="en-JM" dirty="0"/>
          </a:p>
        </p:txBody>
      </p:sp>
      <p:sp>
        <p:nvSpPr>
          <p:cNvPr id="13"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78728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4724400" y="1498167"/>
            <a:ext cx="1905000" cy="1524000"/>
          </a:xfrm>
        </p:spPr>
        <p:txBody>
          <a:bodyPr>
            <a:normAutofit/>
          </a:bodyPr>
          <a:lstStyle>
            <a:lvl1pPr marL="0" indent="0">
              <a:buNone/>
              <a:defRPr sz="1167"/>
            </a:lvl1pPr>
          </a:lstStyle>
          <a:p>
            <a:endParaRPr lang="en-US" dirty="0"/>
          </a:p>
        </p:txBody>
      </p:sp>
      <p:sp>
        <p:nvSpPr>
          <p:cNvPr id="4" name="Picture Placeholder 21"/>
          <p:cNvSpPr>
            <a:spLocks noGrp="1"/>
          </p:cNvSpPr>
          <p:nvPr>
            <p:ph type="pic" sz="quarter" idx="27"/>
          </p:nvPr>
        </p:nvSpPr>
        <p:spPr>
          <a:xfrm>
            <a:off x="4724400" y="3365500"/>
            <a:ext cx="1905000" cy="1524000"/>
          </a:xfrm>
        </p:spPr>
        <p:txBody>
          <a:bodyPr>
            <a:normAutofit/>
          </a:bodyPr>
          <a:lstStyle>
            <a:lvl1pPr marL="0" indent="0">
              <a:buNone/>
              <a:defRPr sz="1167"/>
            </a:lvl1pPr>
          </a:lstStyle>
          <a:p>
            <a:endParaRPr lang="en-US" dirty="0"/>
          </a:p>
        </p:txBody>
      </p:sp>
      <p:sp>
        <p:nvSpPr>
          <p:cNvPr id="5" name="Picture Placeholder 21"/>
          <p:cNvSpPr>
            <a:spLocks noGrp="1"/>
          </p:cNvSpPr>
          <p:nvPr>
            <p:ph type="pic" sz="quarter" idx="28"/>
          </p:nvPr>
        </p:nvSpPr>
        <p:spPr>
          <a:xfrm>
            <a:off x="609600" y="1498167"/>
            <a:ext cx="1905000" cy="1524000"/>
          </a:xfrm>
        </p:spPr>
        <p:txBody>
          <a:bodyPr>
            <a:normAutofit/>
          </a:bodyPr>
          <a:lstStyle>
            <a:lvl1pPr marL="0" indent="0">
              <a:buNone/>
              <a:defRPr sz="1167"/>
            </a:lvl1pPr>
          </a:lstStyle>
          <a:p>
            <a:endParaRPr lang="en-US" dirty="0"/>
          </a:p>
        </p:txBody>
      </p:sp>
      <p:sp>
        <p:nvSpPr>
          <p:cNvPr id="6" name="Picture Placeholder 21"/>
          <p:cNvSpPr>
            <a:spLocks noGrp="1"/>
          </p:cNvSpPr>
          <p:nvPr>
            <p:ph type="pic" sz="quarter" idx="29"/>
          </p:nvPr>
        </p:nvSpPr>
        <p:spPr>
          <a:xfrm>
            <a:off x="609600" y="3365500"/>
            <a:ext cx="1905000" cy="1524000"/>
          </a:xfrm>
        </p:spPr>
        <p:txBody>
          <a:bodyPr>
            <a:normAutofit/>
          </a:bodyPr>
          <a:lstStyle>
            <a:lvl1pPr marL="0" indent="0">
              <a:buNone/>
              <a:defRPr sz="1167"/>
            </a:lvl1pPr>
          </a:lstStyle>
          <a:p>
            <a:endParaRPr lang="en-US" dirty="0"/>
          </a:p>
        </p:txBody>
      </p:sp>
      <p:sp>
        <p:nvSpPr>
          <p:cNvPr id="11"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0224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4749800" y="1672167"/>
            <a:ext cx="1905000" cy="1524000"/>
          </a:xfrm>
        </p:spPr>
        <p:txBody>
          <a:bodyPr>
            <a:normAutofit/>
          </a:bodyPr>
          <a:lstStyle>
            <a:lvl1pPr marL="0" indent="0">
              <a:buNone/>
              <a:defRPr sz="1167"/>
            </a:lvl1pPr>
          </a:lstStyle>
          <a:p>
            <a:endParaRPr lang="en-US" dirty="0"/>
          </a:p>
        </p:txBody>
      </p:sp>
      <p:sp>
        <p:nvSpPr>
          <p:cNvPr id="4" name="Picture Placeholder 21"/>
          <p:cNvSpPr>
            <a:spLocks noGrp="1"/>
          </p:cNvSpPr>
          <p:nvPr>
            <p:ph type="pic" sz="quarter" idx="27"/>
          </p:nvPr>
        </p:nvSpPr>
        <p:spPr>
          <a:xfrm>
            <a:off x="6858000" y="1672167"/>
            <a:ext cx="1905000" cy="1524000"/>
          </a:xfrm>
        </p:spPr>
        <p:txBody>
          <a:bodyPr>
            <a:normAutofit/>
          </a:bodyPr>
          <a:lstStyle>
            <a:lvl1pPr marL="0" indent="0">
              <a:buNone/>
              <a:defRPr sz="1167"/>
            </a:lvl1pPr>
          </a:lstStyle>
          <a:p>
            <a:endParaRPr lang="en-US" dirty="0"/>
          </a:p>
        </p:txBody>
      </p:sp>
      <p:sp>
        <p:nvSpPr>
          <p:cNvPr id="5" name="Picture Placeholder 21"/>
          <p:cNvSpPr>
            <a:spLocks noGrp="1"/>
          </p:cNvSpPr>
          <p:nvPr>
            <p:ph type="pic" sz="quarter" idx="28"/>
          </p:nvPr>
        </p:nvSpPr>
        <p:spPr>
          <a:xfrm>
            <a:off x="533400" y="1667500"/>
            <a:ext cx="1905000" cy="1524000"/>
          </a:xfrm>
        </p:spPr>
        <p:txBody>
          <a:bodyPr>
            <a:normAutofit/>
          </a:bodyPr>
          <a:lstStyle>
            <a:lvl1pPr marL="0" indent="0">
              <a:buNone/>
              <a:defRPr sz="1167"/>
            </a:lvl1pPr>
          </a:lstStyle>
          <a:p>
            <a:endParaRPr lang="en-US" dirty="0"/>
          </a:p>
        </p:txBody>
      </p:sp>
      <p:sp>
        <p:nvSpPr>
          <p:cNvPr id="6" name="Picture Placeholder 21"/>
          <p:cNvSpPr>
            <a:spLocks noGrp="1"/>
          </p:cNvSpPr>
          <p:nvPr>
            <p:ph type="pic" sz="quarter" idx="29"/>
          </p:nvPr>
        </p:nvSpPr>
        <p:spPr>
          <a:xfrm>
            <a:off x="2641600" y="1672167"/>
            <a:ext cx="1905000" cy="1524000"/>
          </a:xfrm>
        </p:spPr>
        <p:txBody>
          <a:bodyPr>
            <a:normAutofit/>
          </a:bodyPr>
          <a:lstStyle>
            <a:lvl1pPr marL="0" indent="0">
              <a:buNone/>
              <a:defRPr sz="1167"/>
            </a:lvl1pPr>
          </a:lstStyle>
          <a:p>
            <a:endParaRPr lang="en-US" dirty="0"/>
          </a:p>
        </p:txBody>
      </p:sp>
      <p:sp>
        <p:nvSpPr>
          <p:cNvPr id="11"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956334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5562600" y="1672167"/>
            <a:ext cx="2489200" cy="2201333"/>
          </a:xfrm>
        </p:spPr>
        <p:txBody>
          <a:bodyPr>
            <a:normAutofit/>
          </a:bodyPr>
          <a:lstStyle>
            <a:lvl1pPr marL="0" indent="0">
              <a:buNone/>
              <a:defRPr sz="1167"/>
            </a:lvl1pPr>
          </a:lstStyle>
          <a:p>
            <a:endParaRPr lang="en-US" dirty="0"/>
          </a:p>
        </p:txBody>
      </p:sp>
      <p:sp>
        <p:nvSpPr>
          <p:cNvPr id="5" name="Picture Placeholder 21"/>
          <p:cNvSpPr>
            <a:spLocks noGrp="1"/>
          </p:cNvSpPr>
          <p:nvPr>
            <p:ph type="pic" sz="quarter" idx="28"/>
          </p:nvPr>
        </p:nvSpPr>
        <p:spPr>
          <a:xfrm>
            <a:off x="533400" y="1667500"/>
            <a:ext cx="2489200" cy="2201333"/>
          </a:xfrm>
        </p:spPr>
        <p:txBody>
          <a:bodyPr>
            <a:normAutofit/>
          </a:bodyPr>
          <a:lstStyle>
            <a:lvl1pPr marL="0" indent="0">
              <a:buNone/>
              <a:defRPr sz="1167"/>
            </a:lvl1pPr>
          </a:lstStyle>
          <a:p>
            <a:endParaRPr lang="en-US" dirty="0"/>
          </a:p>
        </p:txBody>
      </p:sp>
      <p:sp>
        <p:nvSpPr>
          <p:cNvPr id="6" name="Picture Placeholder 21"/>
          <p:cNvSpPr>
            <a:spLocks noGrp="1"/>
          </p:cNvSpPr>
          <p:nvPr>
            <p:ph type="pic" sz="quarter" idx="29"/>
          </p:nvPr>
        </p:nvSpPr>
        <p:spPr>
          <a:xfrm>
            <a:off x="3048000" y="1672167"/>
            <a:ext cx="2489200" cy="2201333"/>
          </a:xfrm>
        </p:spPr>
        <p:txBody>
          <a:bodyPr>
            <a:normAutofit/>
          </a:bodyPr>
          <a:lstStyle>
            <a:lvl1pPr marL="0" indent="0">
              <a:buNone/>
              <a:defRPr sz="1167"/>
            </a:lvl1pPr>
          </a:lstStyle>
          <a:p>
            <a:endParaRPr lang="en-US" dirty="0"/>
          </a:p>
        </p:txBody>
      </p:sp>
      <p:sp>
        <p:nvSpPr>
          <p:cNvPr id="11"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391925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2590800" y="1502833"/>
            <a:ext cx="1905000" cy="1698000"/>
          </a:xfrm>
        </p:spPr>
        <p:txBody>
          <a:bodyPr>
            <a:normAutofit/>
          </a:bodyPr>
          <a:lstStyle>
            <a:lvl1pPr marL="0" indent="0">
              <a:buNone/>
              <a:defRPr sz="1167"/>
            </a:lvl1pPr>
          </a:lstStyle>
          <a:p>
            <a:endParaRPr lang="en-US" dirty="0"/>
          </a:p>
        </p:txBody>
      </p:sp>
      <p:sp>
        <p:nvSpPr>
          <p:cNvPr id="4" name="Picture Placeholder 21"/>
          <p:cNvSpPr>
            <a:spLocks noGrp="1"/>
          </p:cNvSpPr>
          <p:nvPr>
            <p:ph type="pic" sz="quarter" idx="27"/>
          </p:nvPr>
        </p:nvSpPr>
        <p:spPr>
          <a:xfrm>
            <a:off x="2590800" y="3280833"/>
            <a:ext cx="1905000" cy="1698000"/>
          </a:xfrm>
        </p:spPr>
        <p:txBody>
          <a:bodyPr>
            <a:normAutofit/>
          </a:bodyPr>
          <a:lstStyle>
            <a:lvl1pPr marL="0" indent="0">
              <a:buNone/>
              <a:defRPr sz="1167"/>
            </a:lvl1pPr>
          </a:lstStyle>
          <a:p>
            <a:endParaRPr lang="en-US" dirty="0"/>
          </a:p>
        </p:txBody>
      </p:sp>
      <p:sp>
        <p:nvSpPr>
          <p:cNvPr id="5" name="Picture Placeholder 21"/>
          <p:cNvSpPr>
            <a:spLocks noGrp="1"/>
          </p:cNvSpPr>
          <p:nvPr>
            <p:ph type="pic" sz="quarter" idx="28"/>
          </p:nvPr>
        </p:nvSpPr>
        <p:spPr>
          <a:xfrm>
            <a:off x="609600" y="1502833"/>
            <a:ext cx="1905000" cy="1698000"/>
          </a:xfrm>
        </p:spPr>
        <p:txBody>
          <a:bodyPr>
            <a:normAutofit/>
          </a:bodyPr>
          <a:lstStyle>
            <a:lvl1pPr marL="0" indent="0">
              <a:buNone/>
              <a:defRPr sz="1167"/>
            </a:lvl1pPr>
          </a:lstStyle>
          <a:p>
            <a:endParaRPr lang="en-US" dirty="0"/>
          </a:p>
        </p:txBody>
      </p:sp>
      <p:sp>
        <p:nvSpPr>
          <p:cNvPr id="6" name="Picture Placeholder 21"/>
          <p:cNvSpPr>
            <a:spLocks noGrp="1"/>
          </p:cNvSpPr>
          <p:nvPr>
            <p:ph type="pic" sz="quarter" idx="29"/>
          </p:nvPr>
        </p:nvSpPr>
        <p:spPr>
          <a:xfrm>
            <a:off x="609600" y="3280833"/>
            <a:ext cx="1905000" cy="1698000"/>
          </a:xfrm>
        </p:spPr>
        <p:txBody>
          <a:bodyPr>
            <a:normAutofit/>
          </a:bodyPr>
          <a:lstStyle>
            <a:lvl1pPr marL="0" indent="0">
              <a:buNone/>
              <a:defRPr sz="1167"/>
            </a:lvl1pPr>
          </a:lstStyle>
          <a:p>
            <a:endParaRPr lang="en-US" dirty="0"/>
          </a:p>
        </p:txBody>
      </p:sp>
      <p:sp>
        <p:nvSpPr>
          <p:cNvPr id="11"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8" name="Picture Placeholder 21"/>
          <p:cNvSpPr>
            <a:spLocks noGrp="1"/>
          </p:cNvSpPr>
          <p:nvPr>
            <p:ph type="pic" sz="quarter" idx="30"/>
          </p:nvPr>
        </p:nvSpPr>
        <p:spPr>
          <a:xfrm>
            <a:off x="4572000" y="1502834"/>
            <a:ext cx="1905000" cy="3471333"/>
          </a:xfrm>
        </p:spPr>
        <p:txBody>
          <a:bodyPr>
            <a:normAutofit/>
          </a:bodyPr>
          <a:lstStyle>
            <a:lvl1pPr marL="0" indent="0">
              <a:buNone/>
              <a:defRPr sz="1167"/>
            </a:lvl1pPr>
          </a:lstStyle>
          <a:p>
            <a:endParaRPr lang="en-US" dirty="0"/>
          </a:p>
        </p:txBody>
      </p:sp>
      <p:sp>
        <p:nvSpPr>
          <p:cNvPr id="9" name="Picture Placeholder 21"/>
          <p:cNvSpPr>
            <a:spLocks noGrp="1"/>
          </p:cNvSpPr>
          <p:nvPr>
            <p:ph type="pic" sz="quarter" idx="31"/>
          </p:nvPr>
        </p:nvSpPr>
        <p:spPr>
          <a:xfrm>
            <a:off x="6553200" y="1502834"/>
            <a:ext cx="1905000" cy="3471333"/>
          </a:xfrm>
        </p:spPr>
        <p:txBody>
          <a:bodyPr>
            <a:normAutofit/>
          </a:bodyPr>
          <a:lstStyle>
            <a:lvl1pPr marL="0" indent="0">
              <a:buNone/>
              <a:defRPr sz="1167"/>
            </a:lvl1pPr>
          </a:lstStyle>
          <a:p>
            <a:endParaRPr lang="en-US" dirty="0"/>
          </a:p>
        </p:txBody>
      </p:sp>
    </p:spTree>
    <p:extLst>
      <p:ext uri="{BB962C8B-B14F-4D97-AF65-F5344CB8AC3E}">
        <p14:creationId xmlns:p14="http://schemas.microsoft.com/office/powerpoint/2010/main" val="219781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2590800" y="1502833"/>
            <a:ext cx="1905000" cy="1698000"/>
          </a:xfrm>
        </p:spPr>
        <p:txBody>
          <a:bodyPr>
            <a:normAutofit/>
          </a:bodyPr>
          <a:lstStyle>
            <a:lvl1pPr marL="0" indent="0">
              <a:buNone/>
              <a:defRPr sz="1167"/>
            </a:lvl1pPr>
          </a:lstStyle>
          <a:p>
            <a:endParaRPr lang="en-US" dirty="0"/>
          </a:p>
        </p:txBody>
      </p:sp>
      <p:sp>
        <p:nvSpPr>
          <p:cNvPr id="4" name="Picture Placeholder 21"/>
          <p:cNvSpPr>
            <a:spLocks noGrp="1"/>
          </p:cNvSpPr>
          <p:nvPr>
            <p:ph type="pic" sz="quarter" idx="27"/>
          </p:nvPr>
        </p:nvSpPr>
        <p:spPr>
          <a:xfrm>
            <a:off x="2590800" y="3280833"/>
            <a:ext cx="1905000" cy="1698000"/>
          </a:xfrm>
        </p:spPr>
        <p:txBody>
          <a:bodyPr>
            <a:normAutofit/>
          </a:bodyPr>
          <a:lstStyle>
            <a:lvl1pPr marL="0" indent="0">
              <a:buNone/>
              <a:defRPr sz="1167"/>
            </a:lvl1pPr>
          </a:lstStyle>
          <a:p>
            <a:endParaRPr lang="en-US" dirty="0"/>
          </a:p>
        </p:txBody>
      </p:sp>
      <p:sp>
        <p:nvSpPr>
          <p:cNvPr id="5" name="Picture Placeholder 21"/>
          <p:cNvSpPr>
            <a:spLocks noGrp="1"/>
          </p:cNvSpPr>
          <p:nvPr>
            <p:ph type="pic" sz="quarter" idx="28"/>
          </p:nvPr>
        </p:nvSpPr>
        <p:spPr>
          <a:xfrm>
            <a:off x="609600" y="1502833"/>
            <a:ext cx="1905000" cy="1698000"/>
          </a:xfrm>
        </p:spPr>
        <p:txBody>
          <a:bodyPr>
            <a:normAutofit/>
          </a:bodyPr>
          <a:lstStyle>
            <a:lvl1pPr marL="0" indent="0">
              <a:buNone/>
              <a:defRPr sz="1167"/>
            </a:lvl1pPr>
          </a:lstStyle>
          <a:p>
            <a:endParaRPr lang="en-US" dirty="0"/>
          </a:p>
        </p:txBody>
      </p:sp>
      <p:sp>
        <p:nvSpPr>
          <p:cNvPr id="6" name="Picture Placeholder 21"/>
          <p:cNvSpPr>
            <a:spLocks noGrp="1"/>
          </p:cNvSpPr>
          <p:nvPr>
            <p:ph type="pic" sz="quarter" idx="29"/>
          </p:nvPr>
        </p:nvSpPr>
        <p:spPr>
          <a:xfrm>
            <a:off x="609600" y="3280833"/>
            <a:ext cx="1905000" cy="1698000"/>
          </a:xfrm>
        </p:spPr>
        <p:txBody>
          <a:bodyPr>
            <a:normAutofit/>
          </a:bodyPr>
          <a:lstStyle>
            <a:lvl1pPr marL="0" indent="0">
              <a:buNone/>
              <a:defRPr sz="1167"/>
            </a:lvl1pPr>
          </a:lstStyle>
          <a:p>
            <a:endParaRPr lang="en-US" dirty="0"/>
          </a:p>
        </p:txBody>
      </p:sp>
      <p:sp>
        <p:nvSpPr>
          <p:cNvPr id="11"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8" name="Picture Placeholder 21"/>
          <p:cNvSpPr>
            <a:spLocks noGrp="1"/>
          </p:cNvSpPr>
          <p:nvPr>
            <p:ph type="pic" sz="quarter" idx="30"/>
          </p:nvPr>
        </p:nvSpPr>
        <p:spPr>
          <a:xfrm>
            <a:off x="4572000" y="1502834"/>
            <a:ext cx="4038600" cy="3471333"/>
          </a:xfrm>
        </p:spPr>
        <p:txBody>
          <a:bodyPr>
            <a:normAutofit/>
          </a:bodyPr>
          <a:lstStyle>
            <a:lvl1pPr marL="0" indent="0">
              <a:buNone/>
              <a:defRPr sz="1167"/>
            </a:lvl1pPr>
          </a:lstStyle>
          <a:p>
            <a:endParaRPr lang="en-US" dirty="0"/>
          </a:p>
        </p:txBody>
      </p:sp>
    </p:spTree>
    <p:extLst>
      <p:ext uri="{BB962C8B-B14F-4D97-AF65-F5344CB8AC3E}">
        <p14:creationId xmlns:p14="http://schemas.microsoft.com/office/powerpoint/2010/main" val="41897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4038600" y="486834"/>
            <a:ext cx="1905000" cy="4741333"/>
          </a:xfrm>
        </p:spPr>
        <p:txBody>
          <a:bodyPr>
            <a:normAutofit/>
          </a:bodyPr>
          <a:lstStyle>
            <a:lvl1pPr marL="0" indent="0">
              <a:buNone/>
              <a:defRPr sz="1167"/>
            </a:lvl1pPr>
          </a:lstStyle>
          <a:p>
            <a:endParaRPr lang="en-US" dirty="0"/>
          </a:p>
        </p:txBody>
      </p:sp>
      <p:sp>
        <p:nvSpPr>
          <p:cNvPr id="4" name="Picture Placeholder 21"/>
          <p:cNvSpPr>
            <a:spLocks noGrp="1"/>
          </p:cNvSpPr>
          <p:nvPr>
            <p:ph type="pic" sz="quarter" idx="27"/>
          </p:nvPr>
        </p:nvSpPr>
        <p:spPr>
          <a:xfrm>
            <a:off x="6019800" y="486834"/>
            <a:ext cx="3124200" cy="4741333"/>
          </a:xfrm>
        </p:spPr>
        <p:txBody>
          <a:bodyPr>
            <a:normAutofit/>
          </a:bodyPr>
          <a:lstStyle>
            <a:lvl1pPr marL="0" indent="0">
              <a:buNone/>
              <a:defRPr sz="1167"/>
            </a:lvl1pPr>
          </a:lstStyle>
          <a:p>
            <a:endParaRPr lang="en-US" dirty="0"/>
          </a:p>
        </p:txBody>
      </p:sp>
      <p:sp>
        <p:nvSpPr>
          <p:cNvPr id="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52194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21"/>
          <p:cNvSpPr>
            <a:spLocks noGrp="1"/>
          </p:cNvSpPr>
          <p:nvPr>
            <p:ph type="pic" sz="quarter" idx="27"/>
          </p:nvPr>
        </p:nvSpPr>
        <p:spPr>
          <a:xfrm>
            <a:off x="6934200" y="0"/>
            <a:ext cx="2209800" cy="5715000"/>
          </a:xfrm>
        </p:spPr>
        <p:txBody>
          <a:bodyPr>
            <a:normAutofit/>
          </a:bodyPr>
          <a:lstStyle>
            <a:lvl1pPr marL="0" indent="0">
              <a:buNone/>
              <a:defRPr sz="1167"/>
            </a:lvl1pPr>
          </a:lstStyle>
          <a:p>
            <a:endParaRPr lang="en-US" dirty="0"/>
          </a:p>
        </p:txBody>
      </p:sp>
      <p:sp>
        <p:nvSpPr>
          <p:cNvPr id="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6" name="Picture Placeholder 21"/>
          <p:cNvSpPr>
            <a:spLocks noGrp="1"/>
          </p:cNvSpPr>
          <p:nvPr>
            <p:ph type="pic" sz="quarter" idx="28"/>
          </p:nvPr>
        </p:nvSpPr>
        <p:spPr>
          <a:xfrm>
            <a:off x="4724400" y="0"/>
            <a:ext cx="2209800" cy="5715000"/>
          </a:xfrm>
        </p:spPr>
        <p:txBody>
          <a:bodyPr>
            <a:normAutofit/>
          </a:bodyPr>
          <a:lstStyle>
            <a:lvl1pPr marL="0" indent="0">
              <a:buNone/>
              <a:defRPr sz="1167"/>
            </a:lvl1pPr>
          </a:lstStyle>
          <a:p>
            <a:endParaRPr lang="en-US" dirty="0"/>
          </a:p>
        </p:txBody>
      </p:sp>
    </p:spTree>
    <p:extLst>
      <p:ext uri="{BB962C8B-B14F-4D97-AF65-F5344CB8AC3E}">
        <p14:creationId xmlns:p14="http://schemas.microsoft.com/office/powerpoint/2010/main" val="4069958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00600" y="317500"/>
            <a:ext cx="3962400" cy="952500"/>
          </a:xfrm>
        </p:spPr>
        <p:txBody>
          <a:bodyPr/>
          <a:lstStyle/>
          <a:p>
            <a:r>
              <a:rPr lang="en-US"/>
              <a:t>Click to edit Master title style</a:t>
            </a:r>
          </a:p>
        </p:txBody>
      </p:sp>
      <p:sp>
        <p:nvSpPr>
          <p:cNvPr id="4" name="Picture Placeholder 21"/>
          <p:cNvSpPr>
            <a:spLocks noGrp="1"/>
          </p:cNvSpPr>
          <p:nvPr>
            <p:ph type="pic" sz="quarter" idx="27"/>
          </p:nvPr>
        </p:nvSpPr>
        <p:spPr>
          <a:xfrm>
            <a:off x="2209800" y="0"/>
            <a:ext cx="2209800" cy="5715000"/>
          </a:xfrm>
        </p:spPr>
        <p:txBody>
          <a:bodyPr>
            <a:normAutofit/>
          </a:bodyPr>
          <a:lstStyle>
            <a:lvl1pPr marL="0" indent="0">
              <a:buNone/>
              <a:defRPr sz="1167"/>
            </a:lvl1pPr>
          </a:lstStyle>
          <a:p>
            <a:endParaRPr lang="en-US" dirty="0"/>
          </a:p>
        </p:txBody>
      </p:sp>
      <p:sp>
        <p:nvSpPr>
          <p:cNvPr id="5" name="Text Placeholder 17"/>
          <p:cNvSpPr>
            <a:spLocks noGrp="1"/>
          </p:cNvSpPr>
          <p:nvPr>
            <p:ph type="body" sz="quarter" idx="23"/>
          </p:nvPr>
        </p:nvSpPr>
        <p:spPr>
          <a:xfrm>
            <a:off x="4800600" y="973667"/>
            <a:ext cx="39624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6" name="Picture Placeholder 21"/>
          <p:cNvSpPr>
            <a:spLocks noGrp="1"/>
          </p:cNvSpPr>
          <p:nvPr>
            <p:ph type="pic" sz="quarter" idx="28"/>
          </p:nvPr>
        </p:nvSpPr>
        <p:spPr>
          <a:xfrm>
            <a:off x="0" y="0"/>
            <a:ext cx="2209800" cy="5715000"/>
          </a:xfrm>
        </p:spPr>
        <p:txBody>
          <a:bodyPr>
            <a:normAutofit/>
          </a:bodyPr>
          <a:lstStyle>
            <a:lvl1pPr marL="0" indent="0">
              <a:buNone/>
              <a:defRPr sz="1167"/>
            </a:lvl1pPr>
          </a:lstStyle>
          <a:p>
            <a:endParaRPr lang="en-US" dirty="0"/>
          </a:p>
        </p:txBody>
      </p:sp>
    </p:spTree>
    <p:extLst>
      <p:ext uri="{BB962C8B-B14F-4D97-AF65-F5344CB8AC3E}">
        <p14:creationId xmlns:p14="http://schemas.microsoft.com/office/powerpoint/2010/main" val="331794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k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Picture Placeholder 28"/>
          <p:cNvSpPr>
            <a:spLocks noGrp="1" noChangeAspect="1"/>
          </p:cNvSpPr>
          <p:nvPr>
            <p:ph type="pic" sz="quarter" idx="52"/>
          </p:nvPr>
        </p:nvSpPr>
        <p:spPr>
          <a:xfrm>
            <a:off x="3962400" y="1248833"/>
            <a:ext cx="1219200" cy="1354667"/>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Tree>
    <p:extLst>
      <p:ext uri="{BB962C8B-B14F-4D97-AF65-F5344CB8AC3E}">
        <p14:creationId xmlns:p14="http://schemas.microsoft.com/office/powerpoint/2010/main" val="299643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1"/>
          <p:cNvSpPr>
            <a:spLocks noGrp="1"/>
          </p:cNvSpPr>
          <p:nvPr>
            <p:ph type="pic" sz="quarter" idx="26"/>
          </p:nvPr>
        </p:nvSpPr>
        <p:spPr>
          <a:xfrm>
            <a:off x="4800600" y="-21167"/>
            <a:ext cx="1905000" cy="3132667"/>
          </a:xfrm>
        </p:spPr>
        <p:txBody>
          <a:bodyPr>
            <a:normAutofit/>
          </a:bodyPr>
          <a:lstStyle>
            <a:lvl1pPr marL="0" indent="0">
              <a:buNone/>
              <a:defRPr sz="1167"/>
            </a:lvl1pPr>
          </a:lstStyle>
          <a:p>
            <a:endParaRPr lang="en-US" dirty="0"/>
          </a:p>
        </p:txBody>
      </p:sp>
      <p:sp>
        <p:nvSpPr>
          <p:cNvPr id="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6" name="Picture Placeholder 21"/>
          <p:cNvSpPr>
            <a:spLocks noGrp="1"/>
          </p:cNvSpPr>
          <p:nvPr>
            <p:ph type="pic" sz="quarter" idx="28"/>
          </p:nvPr>
        </p:nvSpPr>
        <p:spPr>
          <a:xfrm>
            <a:off x="4800600" y="3196167"/>
            <a:ext cx="1905000" cy="2518833"/>
          </a:xfrm>
        </p:spPr>
        <p:txBody>
          <a:bodyPr>
            <a:normAutofit/>
          </a:bodyPr>
          <a:lstStyle>
            <a:lvl1pPr marL="0" indent="0">
              <a:buNone/>
              <a:defRPr sz="1167"/>
            </a:lvl1pPr>
          </a:lstStyle>
          <a:p>
            <a:endParaRPr lang="en-US" dirty="0"/>
          </a:p>
        </p:txBody>
      </p:sp>
      <p:sp>
        <p:nvSpPr>
          <p:cNvPr id="7" name="Picture Placeholder 21"/>
          <p:cNvSpPr>
            <a:spLocks noGrp="1"/>
          </p:cNvSpPr>
          <p:nvPr>
            <p:ph type="pic" sz="quarter" idx="29"/>
          </p:nvPr>
        </p:nvSpPr>
        <p:spPr>
          <a:xfrm>
            <a:off x="6781800" y="-21167"/>
            <a:ext cx="1905000" cy="2032000"/>
          </a:xfrm>
        </p:spPr>
        <p:txBody>
          <a:bodyPr>
            <a:normAutofit/>
          </a:bodyPr>
          <a:lstStyle>
            <a:lvl1pPr marL="0" indent="0">
              <a:buNone/>
              <a:defRPr sz="1167"/>
            </a:lvl1pPr>
          </a:lstStyle>
          <a:p>
            <a:endParaRPr lang="en-US" dirty="0"/>
          </a:p>
        </p:txBody>
      </p:sp>
      <p:sp>
        <p:nvSpPr>
          <p:cNvPr id="8" name="Picture Placeholder 21"/>
          <p:cNvSpPr>
            <a:spLocks noGrp="1"/>
          </p:cNvSpPr>
          <p:nvPr>
            <p:ph type="pic" sz="quarter" idx="30"/>
          </p:nvPr>
        </p:nvSpPr>
        <p:spPr>
          <a:xfrm>
            <a:off x="6781800" y="2095500"/>
            <a:ext cx="1905000" cy="3640667"/>
          </a:xfrm>
        </p:spPr>
        <p:txBody>
          <a:bodyPr>
            <a:normAutofit/>
          </a:bodyPr>
          <a:lstStyle>
            <a:lvl1pPr marL="0" indent="0">
              <a:buNone/>
              <a:defRPr sz="1167"/>
            </a:lvl1pPr>
          </a:lstStyle>
          <a:p>
            <a:endParaRPr lang="en-US" dirty="0"/>
          </a:p>
        </p:txBody>
      </p:sp>
    </p:spTree>
    <p:extLst>
      <p:ext uri="{BB962C8B-B14F-4D97-AF65-F5344CB8AC3E}">
        <p14:creationId xmlns:p14="http://schemas.microsoft.com/office/powerpoint/2010/main" val="1605490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27"/>
          <p:cNvSpPr>
            <a:spLocks noGrp="1"/>
          </p:cNvSpPr>
          <p:nvPr>
            <p:ph type="pic" sz="quarter" idx="24"/>
          </p:nvPr>
        </p:nvSpPr>
        <p:spPr>
          <a:xfrm>
            <a:off x="609600" y="1840501"/>
            <a:ext cx="1676400" cy="2879666"/>
          </a:xfrm>
        </p:spPr>
        <p:txBody>
          <a:bodyPr>
            <a:normAutofit/>
          </a:bodyPr>
          <a:lstStyle>
            <a:lvl1pPr>
              <a:defRPr sz="1222"/>
            </a:lvl1pPr>
          </a:lstStyle>
          <a:p>
            <a:endParaRPr lang="en-JM" dirty="0"/>
          </a:p>
        </p:txBody>
      </p:sp>
      <p:sp>
        <p:nvSpPr>
          <p:cNvPr id="4" name="Picture Placeholder 27"/>
          <p:cNvSpPr>
            <a:spLocks noGrp="1"/>
          </p:cNvSpPr>
          <p:nvPr>
            <p:ph type="pic" sz="quarter" idx="25"/>
          </p:nvPr>
        </p:nvSpPr>
        <p:spPr>
          <a:xfrm>
            <a:off x="2667000" y="1840501"/>
            <a:ext cx="1667256" cy="2879666"/>
          </a:xfrm>
        </p:spPr>
        <p:txBody>
          <a:bodyPr>
            <a:normAutofit/>
          </a:bodyPr>
          <a:lstStyle>
            <a:lvl1pPr>
              <a:defRPr sz="1222"/>
            </a:lvl1pPr>
          </a:lstStyle>
          <a:p>
            <a:endParaRPr lang="en-JM" dirty="0"/>
          </a:p>
        </p:txBody>
      </p:sp>
      <p:sp>
        <p:nvSpPr>
          <p:cNvPr id="5" name="Picture Placeholder 27"/>
          <p:cNvSpPr>
            <a:spLocks noGrp="1"/>
          </p:cNvSpPr>
          <p:nvPr>
            <p:ph type="pic" sz="quarter" idx="26"/>
          </p:nvPr>
        </p:nvSpPr>
        <p:spPr>
          <a:xfrm>
            <a:off x="4648200" y="1840501"/>
            <a:ext cx="1676400" cy="2878667"/>
          </a:xfrm>
        </p:spPr>
        <p:txBody>
          <a:bodyPr>
            <a:normAutofit/>
          </a:bodyPr>
          <a:lstStyle>
            <a:lvl1pPr>
              <a:defRPr sz="1222"/>
            </a:lvl1pPr>
          </a:lstStyle>
          <a:p>
            <a:endParaRPr lang="en-JM" dirty="0"/>
          </a:p>
        </p:txBody>
      </p:sp>
      <p:sp>
        <p:nvSpPr>
          <p:cNvPr id="6" name="Picture Placeholder 27"/>
          <p:cNvSpPr>
            <a:spLocks noGrp="1"/>
          </p:cNvSpPr>
          <p:nvPr>
            <p:ph type="pic" sz="quarter" idx="27"/>
          </p:nvPr>
        </p:nvSpPr>
        <p:spPr>
          <a:xfrm>
            <a:off x="6705600" y="1840501"/>
            <a:ext cx="1676400" cy="2878667"/>
          </a:xfrm>
        </p:spPr>
        <p:txBody>
          <a:bodyPr>
            <a:normAutofit/>
          </a:bodyPr>
          <a:lstStyle>
            <a:lvl1pPr>
              <a:defRPr sz="1222"/>
            </a:lvl1pPr>
          </a:lstStyle>
          <a:p>
            <a:endParaRPr lang="en-JM" dirty="0"/>
          </a:p>
        </p:txBody>
      </p:sp>
      <p:sp>
        <p:nvSpPr>
          <p:cNvPr id="7"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579488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27"/>
          <p:cNvSpPr>
            <a:spLocks noGrp="1"/>
          </p:cNvSpPr>
          <p:nvPr>
            <p:ph type="pic" sz="quarter" idx="25"/>
          </p:nvPr>
        </p:nvSpPr>
        <p:spPr>
          <a:xfrm>
            <a:off x="3971544" y="1502658"/>
            <a:ext cx="1667256" cy="3386842"/>
          </a:xfrm>
        </p:spPr>
        <p:txBody>
          <a:bodyPr>
            <a:normAutofit/>
          </a:bodyPr>
          <a:lstStyle>
            <a:lvl1pPr>
              <a:defRPr sz="1222"/>
            </a:lvl1pPr>
          </a:lstStyle>
          <a:p>
            <a:endParaRPr lang="en-JM" dirty="0"/>
          </a:p>
        </p:txBody>
      </p:sp>
      <p:sp>
        <p:nvSpPr>
          <p:cNvPr id="5" name="Picture Placeholder 27"/>
          <p:cNvSpPr>
            <a:spLocks noGrp="1"/>
          </p:cNvSpPr>
          <p:nvPr>
            <p:ph type="pic" sz="quarter" idx="26"/>
          </p:nvPr>
        </p:nvSpPr>
        <p:spPr>
          <a:xfrm>
            <a:off x="5715000" y="1502833"/>
            <a:ext cx="1676400" cy="3385668"/>
          </a:xfrm>
        </p:spPr>
        <p:txBody>
          <a:bodyPr>
            <a:normAutofit/>
          </a:bodyPr>
          <a:lstStyle>
            <a:lvl1pPr>
              <a:defRPr sz="1222"/>
            </a:lvl1pPr>
          </a:lstStyle>
          <a:p>
            <a:endParaRPr lang="en-JM" dirty="0"/>
          </a:p>
        </p:txBody>
      </p:sp>
      <p:sp>
        <p:nvSpPr>
          <p:cNvPr id="6" name="Picture Placeholder 27"/>
          <p:cNvSpPr>
            <a:spLocks noGrp="1"/>
          </p:cNvSpPr>
          <p:nvPr>
            <p:ph type="pic" sz="quarter" idx="27"/>
          </p:nvPr>
        </p:nvSpPr>
        <p:spPr>
          <a:xfrm>
            <a:off x="7467600" y="1502833"/>
            <a:ext cx="1676400" cy="3385668"/>
          </a:xfrm>
        </p:spPr>
        <p:txBody>
          <a:bodyPr>
            <a:normAutofit/>
          </a:bodyPr>
          <a:lstStyle>
            <a:lvl1pPr>
              <a:defRPr sz="1222"/>
            </a:lvl1pPr>
          </a:lstStyle>
          <a:p>
            <a:endParaRPr lang="en-JM" dirty="0"/>
          </a:p>
        </p:txBody>
      </p:sp>
      <p:sp>
        <p:nvSpPr>
          <p:cNvPr id="7"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03665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4" name="Picture Placeholder 10"/>
          <p:cNvSpPr>
            <a:spLocks noGrp="1"/>
          </p:cNvSpPr>
          <p:nvPr>
            <p:ph type="pic" sz="quarter" idx="26"/>
          </p:nvPr>
        </p:nvSpPr>
        <p:spPr>
          <a:xfrm>
            <a:off x="4724400" y="1841500"/>
            <a:ext cx="3733800" cy="2709333"/>
          </a:xfrm>
        </p:spPr>
        <p:txBody>
          <a:bodyPr>
            <a:normAutofit/>
          </a:bodyPr>
          <a:lstStyle>
            <a:lvl1pPr>
              <a:defRPr sz="1333"/>
            </a:lvl1pPr>
          </a:lstStyle>
          <a:p>
            <a:endParaRPr lang="en-US" dirty="0"/>
          </a:p>
        </p:txBody>
      </p:sp>
      <p:sp>
        <p:nvSpPr>
          <p:cNvPr id="5" name="Picture Placeholder 10"/>
          <p:cNvSpPr>
            <a:spLocks noGrp="1"/>
          </p:cNvSpPr>
          <p:nvPr>
            <p:ph type="pic" sz="quarter" idx="27"/>
          </p:nvPr>
        </p:nvSpPr>
        <p:spPr>
          <a:xfrm>
            <a:off x="685800" y="1841500"/>
            <a:ext cx="3733800" cy="2709333"/>
          </a:xfrm>
        </p:spPr>
        <p:txBody>
          <a:bodyPr>
            <a:normAutofit/>
          </a:bodyPr>
          <a:lstStyle>
            <a:lvl1pPr>
              <a:defRPr sz="1333"/>
            </a:lvl1pPr>
          </a:lstStyle>
          <a:p>
            <a:endParaRPr lang="en-US" dirty="0"/>
          </a:p>
        </p:txBody>
      </p:sp>
    </p:spTree>
    <p:extLst>
      <p:ext uri="{BB962C8B-B14F-4D97-AF65-F5344CB8AC3E}">
        <p14:creationId xmlns:p14="http://schemas.microsoft.com/office/powerpoint/2010/main" val="2945379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3"/>
          <p:cNvSpPr>
            <a:spLocks noGrp="1"/>
          </p:cNvSpPr>
          <p:nvPr>
            <p:ph sz="quarter" idx="13"/>
          </p:nvPr>
        </p:nvSpPr>
        <p:spPr>
          <a:xfrm>
            <a:off x="533400" y="2370667"/>
            <a:ext cx="2362200" cy="2518833"/>
          </a:xfrm>
        </p:spPr>
        <p:txBody>
          <a:bodyPr>
            <a:normAutofit/>
          </a:bodyPr>
          <a:lstStyle>
            <a:lvl1pPr algn="ctr">
              <a:buNone/>
              <a:defRPr sz="1167">
                <a:solidFill>
                  <a:schemeClr val="tx1">
                    <a:lumMod val="65000"/>
                    <a:lumOff val="35000"/>
                  </a:schemeClr>
                </a:solidFill>
                <a:latin typeface="Calibri"/>
                <a:cs typeface="Calibri"/>
              </a:defRPr>
            </a:lvl1pPr>
          </a:lstStyle>
          <a:p>
            <a:pPr lvl="0"/>
            <a:endParaRPr lang="en-JM" dirty="0"/>
          </a:p>
        </p:txBody>
      </p:sp>
      <p:sp>
        <p:nvSpPr>
          <p:cNvPr id="4" name="Content Placeholder 13"/>
          <p:cNvSpPr>
            <a:spLocks noGrp="1"/>
          </p:cNvSpPr>
          <p:nvPr>
            <p:ph sz="quarter" idx="42"/>
          </p:nvPr>
        </p:nvSpPr>
        <p:spPr>
          <a:xfrm>
            <a:off x="3352800" y="2370667"/>
            <a:ext cx="2362200" cy="2518833"/>
          </a:xfrm>
        </p:spPr>
        <p:txBody>
          <a:bodyPr>
            <a:normAutofit/>
          </a:bodyPr>
          <a:lstStyle>
            <a:lvl1pPr algn="ctr">
              <a:buNone/>
              <a:defRPr sz="1167">
                <a:solidFill>
                  <a:schemeClr val="tx1">
                    <a:lumMod val="65000"/>
                    <a:lumOff val="35000"/>
                  </a:schemeClr>
                </a:solidFill>
                <a:latin typeface="Calibri"/>
                <a:cs typeface="Calibri"/>
              </a:defRPr>
            </a:lvl1pPr>
          </a:lstStyle>
          <a:p>
            <a:pPr lvl="0"/>
            <a:endParaRPr lang="en-JM" dirty="0"/>
          </a:p>
        </p:txBody>
      </p:sp>
      <p:sp>
        <p:nvSpPr>
          <p:cNvPr id="5" name="Content Placeholder 13"/>
          <p:cNvSpPr>
            <a:spLocks noGrp="1"/>
          </p:cNvSpPr>
          <p:nvPr>
            <p:ph sz="quarter" idx="43"/>
          </p:nvPr>
        </p:nvSpPr>
        <p:spPr>
          <a:xfrm>
            <a:off x="6248400" y="2370667"/>
            <a:ext cx="2362200" cy="2518833"/>
          </a:xfrm>
        </p:spPr>
        <p:txBody>
          <a:bodyPr>
            <a:normAutofit/>
          </a:bodyPr>
          <a:lstStyle>
            <a:lvl1pPr algn="ctr">
              <a:buNone/>
              <a:defRPr sz="1167">
                <a:solidFill>
                  <a:schemeClr val="tx1">
                    <a:lumMod val="65000"/>
                    <a:lumOff val="35000"/>
                  </a:schemeClr>
                </a:solidFill>
                <a:latin typeface="Calibri"/>
                <a:cs typeface="Calibri"/>
              </a:defRPr>
            </a:lvl1pPr>
          </a:lstStyle>
          <a:p>
            <a:pPr lvl="0"/>
            <a:endParaRPr lang="en-JM" dirty="0"/>
          </a:p>
        </p:txBody>
      </p:sp>
      <p:sp>
        <p:nvSpPr>
          <p:cNvPr id="9"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06553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0" y="0"/>
            <a:ext cx="9144000" cy="5715000"/>
          </a:xfrm>
        </p:spPr>
        <p:txBody>
          <a:bodyPr/>
          <a:lstStyle/>
          <a:p>
            <a:endParaRPr lang="en-JM" dirty="0"/>
          </a:p>
        </p:txBody>
      </p:sp>
    </p:spTree>
    <p:extLst>
      <p:ext uri="{BB962C8B-B14F-4D97-AF65-F5344CB8AC3E}">
        <p14:creationId xmlns:p14="http://schemas.microsoft.com/office/powerpoint/2010/main" val="2446500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JM"/>
          </a:p>
        </p:txBody>
      </p:sp>
      <p:sp>
        <p:nvSpPr>
          <p:cNvPr id="7" name="Content Placeholder 13"/>
          <p:cNvSpPr>
            <a:spLocks noGrp="1"/>
          </p:cNvSpPr>
          <p:nvPr>
            <p:ph sz="quarter" idx="13"/>
          </p:nvPr>
        </p:nvSpPr>
        <p:spPr>
          <a:xfrm>
            <a:off x="609600" y="2286000"/>
            <a:ext cx="2362200" cy="2518833"/>
          </a:xfrm>
        </p:spPr>
        <p:txBody>
          <a:bodyPr>
            <a:normAutofit/>
          </a:bodyPr>
          <a:lstStyle>
            <a:lvl1pPr algn="l">
              <a:buNone/>
              <a:defRPr sz="1222">
                <a:solidFill>
                  <a:schemeClr val="tx1">
                    <a:lumMod val="65000"/>
                    <a:lumOff val="35000"/>
                  </a:schemeClr>
                </a:solidFill>
                <a:latin typeface="Calibri"/>
                <a:cs typeface="Calibri"/>
              </a:defRPr>
            </a:lvl1pPr>
          </a:lstStyle>
          <a:p>
            <a:pPr lvl="0"/>
            <a:endParaRPr lang="en-JM" dirty="0"/>
          </a:p>
        </p:txBody>
      </p:sp>
      <p:sp>
        <p:nvSpPr>
          <p:cNvPr id="8" name="Content Placeholder 38"/>
          <p:cNvSpPr>
            <a:spLocks noGrp="1"/>
          </p:cNvSpPr>
          <p:nvPr>
            <p:ph sz="quarter" idx="39"/>
          </p:nvPr>
        </p:nvSpPr>
        <p:spPr>
          <a:xfrm>
            <a:off x="1139952" y="1756833"/>
            <a:ext cx="1984248" cy="386080"/>
          </a:xfrm>
          <a:prstGeom prst="rect">
            <a:avLst/>
          </a:prstGeom>
          <a:noFill/>
          <a:ln>
            <a:noFill/>
          </a:ln>
        </p:spPr>
        <p:txBody>
          <a:bodyPr anchor="ctr">
            <a:noAutofit/>
          </a:bodyPr>
          <a:lstStyle>
            <a:lvl1pPr algn="l">
              <a:buNone/>
              <a:defRPr sz="1222" b="0" i="0">
                <a:solidFill>
                  <a:schemeClr val="tx1">
                    <a:lumMod val="65000"/>
                    <a:lumOff val="35000"/>
                  </a:schemeClr>
                </a:solidFill>
                <a:latin typeface="Calibri"/>
                <a:ea typeface="Open Sans Light" charset="0"/>
                <a:cs typeface="Calibri"/>
              </a:defRPr>
            </a:lvl1pPr>
          </a:lstStyle>
          <a:p>
            <a:pPr lvl="0"/>
            <a:endParaRPr lang="en-JM" dirty="0"/>
          </a:p>
        </p:txBody>
      </p:sp>
      <p:sp>
        <p:nvSpPr>
          <p:cNvPr id="9" name="Content Placeholder 13"/>
          <p:cNvSpPr>
            <a:spLocks noGrp="1"/>
          </p:cNvSpPr>
          <p:nvPr>
            <p:ph sz="quarter" idx="42"/>
          </p:nvPr>
        </p:nvSpPr>
        <p:spPr>
          <a:xfrm>
            <a:off x="3429000" y="2286000"/>
            <a:ext cx="2362200" cy="2518833"/>
          </a:xfrm>
        </p:spPr>
        <p:txBody>
          <a:bodyPr>
            <a:normAutofit/>
          </a:bodyPr>
          <a:lstStyle>
            <a:lvl1pPr algn="l">
              <a:buNone/>
              <a:defRPr sz="1222">
                <a:solidFill>
                  <a:schemeClr val="tx1">
                    <a:lumMod val="65000"/>
                    <a:lumOff val="35000"/>
                  </a:schemeClr>
                </a:solidFill>
                <a:latin typeface="Calibri"/>
                <a:cs typeface="Calibri"/>
              </a:defRPr>
            </a:lvl1pPr>
          </a:lstStyle>
          <a:p>
            <a:pPr lvl="0"/>
            <a:endParaRPr lang="en-JM" dirty="0"/>
          </a:p>
        </p:txBody>
      </p:sp>
      <p:sp>
        <p:nvSpPr>
          <p:cNvPr id="10" name="Content Placeholder 13"/>
          <p:cNvSpPr>
            <a:spLocks noGrp="1"/>
          </p:cNvSpPr>
          <p:nvPr>
            <p:ph sz="quarter" idx="43"/>
          </p:nvPr>
        </p:nvSpPr>
        <p:spPr>
          <a:xfrm>
            <a:off x="6324600" y="2286000"/>
            <a:ext cx="2362200" cy="2518833"/>
          </a:xfrm>
        </p:spPr>
        <p:txBody>
          <a:bodyPr>
            <a:normAutofit/>
          </a:bodyPr>
          <a:lstStyle>
            <a:lvl1pPr algn="l">
              <a:buNone/>
              <a:defRPr sz="1222">
                <a:solidFill>
                  <a:schemeClr val="tx1">
                    <a:lumMod val="65000"/>
                    <a:lumOff val="35000"/>
                  </a:schemeClr>
                </a:solidFill>
                <a:latin typeface="Calibri"/>
                <a:cs typeface="Calibri"/>
              </a:defRPr>
            </a:lvl1pPr>
          </a:lstStyle>
          <a:p>
            <a:pPr lvl="0"/>
            <a:endParaRPr lang="en-JM" dirty="0"/>
          </a:p>
        </p:txBody>
      </p:sp>
      <p:sp>
        <p:nvSpPr>
          <p:cNvPr id="11" name="Content Placeholder 38"/>
          <p:cNvSpPr>
            <a:spLocks noGrp="1"/>
          </p:cNvSpPr>
          <p:nvPr>
            <p:ph sz="quarter" idx="60"/>
          </p:nvPr>
        </p:nvSpPr>
        <p:spPr>
          <a:xfrm>
            <a:off x="3886200" y="1756833"/>
            <a:ext cx="1984248" cy="386080"/>
          </a:xfrm>
          <a:prstGeom prst="rect">
            <a:avLst/>
          </a:prstGeom>
          <a:noFill/>
          <a:ln>
            <a:noFill/>
          </a:ln>
        </p:spPr>
        <p:txBody>
          <a:bodyPr anchor="ctr">
            <a:noAutofit/>
          </a:bodyPr>
          <a:lstStyle>
            <a:lvl1pPr algn="l">
              <a:buNone/>
              <a:defRPr sz="1222" b="0" i="0">
                <a:solidFill>
                  <a:schemeClr val="tx1">
                    <a:lumMod val="65000"/>
                    <a:lumOff val="35000"/>
                  </a:schemeClr>
                </a:solidFill>
                <a:latin typeface="Calibri"/>
                <a:ea typeface="Open Sans Light" charset="0"/>
                <a:cs typeface="Calibri"/>
              </a:defRPr>
            </a:lvl1pPr>
          </a:lstStyle>
          <a:p>
            <a:pPr lvl="0"/>
            <a:endParaRPr lang="en-JM" dirty="0"/>
          </a:p>
        </p:txBody>
      </p:sp>
      <p:sp>
        <p:nvSpPr>
          <p:cNvPr id="12" name="Content Placeholder 38"/>
          <p:cNvSpPr>
            <a:spLocks noGrp="1"/>
          </p:cNvSpPr>
          <p:nvPr>
            <p:ph sz="quarter" idx="61"/>
          </p:nvPr>
        </p:nvSpPr>
        <p:spPr>
          <a:xfrm>
            <a:off x="6781800" y="1756833"/>
            <a:ext cx="1984248" cy="386080"/>
          </a:xfrm>
          <a:prstGeom prst="rect">
            <a:avLst/>
          </a:prstGeom>
          <a:noFill/>
          <a:ln>
            <a:noFill/>
          </a:ln>
        </p:spPr>
        <p:txBody>
          <a:bodyPr anchor="ctr">
            <a:noAutofit/>
          </a:bodyPr>
          <a:lstStyle>
            <a:lvl1pPr algn="l">
              <a:buNone/>
              <a:defRPr sz="1222" b="0" i="0">
                <a:solidFill>
                  <a:schemeClr val="tx1">
                    <a:lumMod val="65000"/>
                    <a:lumOff val="35000"/>
                  </a:schemeClr>
                </a:solidFill>
                <a:latin typeface="Calibri"/>
                <a:ea typeface="Open Sans Light" charset="0"/>
                <a:cs typeface="Calibri"/>
              </a:defRPr>
            </a:lvl1pPr>
          </a:lstStyle>
          <a:p>
            <a:pPr lvl="0"/>
            <a:endParaRPr lang="en-JM" dirty="0"/>
          </a:p>
        </p:txBody>
      </p:sp>
      <p:sp>
        <p:nvSpPr>
          <p:cNvPr id="1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a:ea typeface="Open Sans" panose="020B0606030504020204" pitchFamily="34" charset="0"/>
                <a:cs typeface="Open Sans Light"/>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a:ea typeface="Open Sans" panose="020B0606030504020204" pitchFamily="34" charset="0"/>
                <a:cs typeface="Open Sans Light"/>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6" name="Picture Placeholder 5"/>
          <p:cNvSpPr>
            <a:spLocks noGrp="1"/>
          </p:cNvSpPr>
          <p:nvPr>
            <p:ph type="pic" sz="quarter" idx="24"/>
          </p:nvPr>
        </p:nvSpPr>
        <p:spPr>
          <a:xfrm>
            <a:off x="2822400" y="2100000"/>
            <a:ext cx="3513600" cy="2455333"/>
          </a:xfrm>
        </p:spPr>
        <p:txBody>
          <a:bodyPr/>
          <a:lstStyle/>
          <a:p>
            <a:endParaRPr lang="en-US" dirty="0"/>
          </a:p>
        </p:txBody>
      </p:sp>
    </p:spTree>
    <p:extLst>
      <p:ext uri="{BB962C8B-B14F-4D97-AF65-F5344CB8AC3E}">
        <p14:creationId xmlns:p14="http://schemas.microsoft.com/office/powerpoint/2010/main" val="3584914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9"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a:ea typeface="Open Sans" panose="020B0606030504020204" pitchFamily="34" charset="0"/>
                <a:cs typeface="Open Sans Light"/>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11" name="Picture Placeholder 10"/>
          <p:cNvSpPr>
            <a:spLocks noGrp="1"/>
          </p:cNvSpPr>
          <p:nvPr>
            <p:ph type="pic" sz="quarter" idx="24"/>
          </p:nvPr>
        </p:nvSpPr>
        <p:spPr>
          <a:xfrm>
            <a:off x="2514600" y="1820000"/>
            <a:ext cx="1752600" cy="2794000"/>
          </a:xfrm>
        </p:spPr>
        <p:txBody>
          <a:bodyPr/>
          <a:lstStyle/>
          <a:p>
            <a:endParaRPr lang="en-US" dirty="0"/>
          </a:p>
        </p:txBody>
      </p:sp>
      <p:sp>
        <p:nvSpPr>
          <p:cNvPr id="13" name="Picture Placeholder 10"/>
          <p:cNvSpPr>
            <a:spLocks noGrp="1"/>
          </p:cNvSpPr>
          <p:nvPr>
            <p:ph type="pic" sz="quarter" idx="25"/>
          </p:nvPr>
        </p:nvSpPr>
        <p:spPr>
          <a:xfrm>
            <a:off x="6324600" y="1820000"/>
            <a:ext cx="1752600" cy="2794000"/>
          </a:xfrm>
        </p:spPr>
        <p:txBody>
          <a:bodyPr/>
          <a:lstStyle/>
          <a:p>
            <a:endParaRPr lang="en-US" dirty="0"/>
          </a:p>
        </p:txBody>
      </p:sp>
    </p:spTree>
    <p:extLst>
      <p:ext uri="{BB962C8B-B14F-4D97-AF65-F5344CB8AC3E}">
        <p14:creationId xmlns:p14="http://schemas.microsoft.com/office/powerpoint/2010/main" val="246693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7" name="Text Placeholder 13"/>
          <p:cNvSpPr>
            <a:spLocks noGrp="1"/>
          </p:cNvSpPr>
          <p:nvPr>
            <p:ph type="body" sz="quarter" idx="47"/>
          </p:nvPr>
        </p:nvSpPr>
        <p:spPr>
          <a:xfrm>
            <a:off x="989964" y="1732139"/>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8" name="Text Placeholder 13"/>
          <p:cNvSpPr>
            <a:spLocks noGrp="1"/>
          </p:cNvSpPr>
          <p:nvPr>
            <p:ph type="body" sz="quarter" idx="48"/>
          </p:nvPr>
        </p:nvSpPr>
        <p:spPr>
          <a:xfrm>
            <a:off x="990282" y="2324806"/>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9" name="Text Placeholder 13"/>
          <p:cNvSpPr>
            <a:spLocks noGrp="1"/>
          </p:cNvSpPr>
          <p:nvPr>
            <p:ph type="body" sz="quarter" idx="49"/>
          </p:nvPr>
        </p:nvSpPr>
        <p:spPr>
          <a:xfrm>
            <a:off x="990600" y="3002139"/>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10" name="Text Placeholder 13"/>
          <p:cNvSpPr>
            <a:spLocks noGrp="1"/>
          </p:cNvSpPr>
          <p:nvPr>
            <p:ph type="body" sz="quarter" idx="50"/>
          </p:nvPr>
        </p:nvSpPr>
        <p:spPr>
          <a:xfrm>
            <a:off x="990600" y="3594806"/>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11" name="Text Placeholder 13"/>
          <p:cNvSpPr>
            <a:spLocks noGrp="1"/>
          </p:cNvSpPr>
          <p:nvPr>
            <p:ph type="body" sz="quarter" idx="51"/>
          </p:nvPr>
        </p:nvSpPr>
        <p:spPr>
          <a:xfrm>
            <a:off x="990600" y="4187473"/>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17" name="Text Placeholder 13"/>
          <p:cNvSpPr>
            <a:spLocks noGrp="1"/>
          </p:cNvSpPr>
          <p:nvPr>
            <p:ph type="body" sz="quarter" idx="60"/>
          </p:nvPr>
        </p:nvSpPr>
        <p:spPr>
          <a:xfrm>
            <a:off x="5181282" y="1732139"/>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18" name="Text Placeholder 13"/>
          <p:cNvSpPr>
            <a:spLocks noGrp="1"/>
          </p:cNvSpPr>
          <p:nvPr>
            <p:ph type="body" sz="quarter" idx="61"/>
          </p:nvPr>
        </p:nvSpPr>
        <p:spPr>
          <a:xfrm>
            <a:off x="5181600" y="2324806"/>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19" name="Text Placeholder 13"/>
          <p:cNvSpPr>
            <a:spLocks noGrp="1"/>
          </p:cNvSpPr>
          <p:nvPr>
            <p:ph type="body" sz="quarter" idx="62"/>
          </p:nvPr>
        </p:nvSpPr>
        <p:spPr>
          <a:xfrm>
            <a:off x="5181600" y="3002139"/>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20" name="Text Placeholder 13"/>
          <p:cNvSpPr>
            <a:spLocks noGrp="1"/>
          </p:cNvSpPr>
          <p:nvPr>
            <p:ph type="body" sz="quarter" idx="63"/>
          </p:nvPr>
        </p:nvSpPr>
        <p:spPr>
          <a:xfrm>
            <a:off x="5181600" y="3594806"/>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21" name="Text Placeholder 13"/>
          <p:cNvSpPr>
            <a:spLocks noGrp="1"/>
          </p:cNvSpPr>
          <p:nvPr>
            <p:ph type="body" sz="quarter" idx="64"/>
          </p:nvPr>
        </p:nvSpPr>
        <p:spPr>
          <a:xfrm>
            <a:off x="5181600" y="4187473"/>
            <a:ext cx="3048000" cy="448028"/>
          </a:xfrm>
        </p:spPr>
        <p:txBody>
          <a:bodyPr anchor="ctr">
            <a:normAutofit/>
          </a:bodyPr>
          <a:lstStyle>
            <a:lvl1pPr marL="0" indent="0">
              <a:buFontTx/>
              <a:buNone/>
              <a:defRPr sz="1333" b="0" i="0">
                <a:solidFill>
                  <a:schemeClr val="tx1">
                    <a:lumMod val="65000"/>
                    <a:lumOff val="35000"/>
                  </a:schemeClr>
                </a:solidFill>
                <a:latin typeface="Calibri"/>
                <a:ea typeface="Open Sans Light" charset="0"/>
                <a:cs typeface="Open Sans Light" charset="0"/>
              </a:defRPr>
            </a:lvl1pPr>
          </a:lstStyle>
          <a:p>
            <a:pPr lvl="0"/>
            <a:endParaRPr lang="en-JM" dirty="0"/>
          </a:p>
        </p:txBody>
      </p:sp>
      <p:sp>
        <p:nvSpPr>
          <p:cNvPr id="22"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a:ea typeface="Open Sans" panose="020B0606030504020204" pitchFamily="34" charset="0"/>
                <a:cs typeface="Open Sans Light"/>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96445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24" name="Picture Placeholder 21"/>
          <p:cNvSpPr>
            <a:spLocks noGrp="1"/>
          </p:cNvSpPr>
          <p:nvPr>
            <p:ph type="pic" sz="quarter" idx="27"/>
          </p:nvPr>
        </p:nvSpPr>
        <p:spPr>
          <a:xfrm>
            <a:off x="2209800" y="1752167"/>
            <a:ext cx="1537454" cy="1613333"/>
          </a:xfrm>
        </p:spPr>
        <p:txBody>
          <a:bodyPr>
            <a:normAutofit/>
          </a:bodyPr>
          <a:lstStyle>
            <a:lvl1pPr marL="0" indent="0">
              <a:buNone/>
              <a:defRPr sz="1167"/>
            </a:lvl1pPr>
          </a:lstStyle>
          <a:p>
            <a:endParaRPr lang="en-US" dirty="0"/>
          </a:p>
        </p:txBody>
      </p:sp>
      <p:sp>
        <p:nvSpPr>
          <p:cNvPr id="26" name="Picture Placeholder 21"/>
          <p:cNvSpPr>
            <a:spLocks noGrp="1"/>
          </p:cNvSpPr>
          <p:nvPr>
            <p:ph type="pic" sz="quarter" idx="29"/>
          </p:nvPr>
        </p:nvSpPr>
        <p:spPr>
          <a:xfrm>
            <a:off x="5257800" y="1747500"/>
            <a:ext cx="1537454" cy="1613333"/>
          </a:xfrm>
        </p:spPr>
        <p:txBody>
          <a:bodyPr>
            <a:normAutofit/>
          </a:bodyPr>
          <a:lstStyle>
            <a:lvl1pPr marL="0" indent="0">
              <a:buNone/>
              <a:defRPr sz="1167"/>
            </a:lvl1pPr>
          </a:lstStyle>
          <a:p>
            <a:endParaRPr lang="en-US" dirty="0"/>
          </a:p>
        </p:txBody>
      </p:sp>
      <p:sp>
        <p:nvSpPr>
          <p:cNvPr id="30" name="Picture Placeholder 21"/>
          <p:cNvSpPr>
            <a:spLocks noGrp="1"/>
          </p:cNvSpPr>
          <p:nvPr>
            <p:ph type="pic" sz="quarter" idx="33"/>
          </p:nvPr>
        </p:nvSpPr>
        <p:spPr>
          <a:xfrm>
            <a:off x="685800" y="3360833"/>
            <a:ext cx="1537454" cy="1613333"/>
          </a:xfrm>
        </p:spPr>
        <p:txBody>
          <a:bodyPr>
            <a:normAutofit/>
          </a:bodyPr>
          <a:lstStyle>
            <a:lvl1pPr marL="0" indent="0">
              <a:buNone/>
              <a:defRPr sz="1167"/>
            </a:lvl1pPr>
          </a:lstStyle>
          <a:p>
            <a:endParaRPr lang="en-US" dirty="0"/>
          </a:p>
        </p:txBody>
      </p:sp>
      <p:sp>
        <p:nvSpPr>
          <p:cNvPr id="32" name="Picture Placeholder 21"/>
          <p:cNvSpPr>
            <a:spLocks noGrp="1"/>
          </p:cNvSpPr>
          <p:nvPr>
            <p:ph type="pic" sz="quarter" idx="35"/>
          </p:nvPr>
        </p:nvSpPr>
        <p:spPr>
          <a:xfrm>
            <a:off x="3733800" y="3360833"/>
            <a:ext cx="1537454" cy="1613333"/>
          </a:xfrm>
        </p:spPr>
        <p:txBody>
          <a:bodyPr>
            <a:normAutofit/>
          </a:bodyPr>
          <a:lstStyle>
            <a:lvl1pPr marL="0" indent="0">
              <a:buNone/>
              <a:defRPr sz="1167"/>
            </a:lvl1pPr>
          </a:lstStyle>
          <a:p>
            <a:endParaRPr lang="en-US" dirty="0"/>
          </a:p>
        </p:txBody>
      </p:sp>
      <p:sp>
        <p:nvSpPr>
          <p:cNvPr id="34" name="Picture Placeholder 21"/>
          <p:cNvSpPr>
            <a:spLocks noGrp="1"/>
          </p:cNvSpPr>
          <p:nvPr>
            <p:ph type="pic" sz="quarter" idx="37"/>
          </p:nvPr>
        </p:nvSpPr>
        <p:spPr>
          <a:xfrm>
            <a:off x="6781800" y="3360833"/>
            <a:ext cx="1537454" cy="1613333"/>
          </a:xfrm>
        </p:spPr>
        <p:txBody>
          <a:bodyPr>
            <a:normAutofit/>
          </a:bodyPr>
          <a:lstStyle>
            <a:lvl1pPr marL="0" indent="0">
              <a:buNone/>
              <a:defRPr sz="1167"/>
            </a:lvl1pPr>
          </a:lstStyle>
          <a:p>
            <a:endParaRPr lang="en-US" dirty="0"/>
          </a:p>
        </p:txBody>
      </p:sp>
      <p:sp>
        <p:nvSpPr>
          <p:cNvPr id="9" name="Title 1"/>
          <p:cNvSpPr>
            <a:spLocks noGrp="1"/>
          </p:cNvSpPr>
          <p:nvPr>
            <p:ph type="title"/>
          </p:nvPr>
        </p:nvSpPr>
        <p:spPr>
          <a:xfrm>
            <a:off x="457200" y="317500"/>
            <a:ext cx="8229600" cy="952500"/>
          </a:xfrm>
        </p:spPr>
        <p:txBody>
          <a:bodyPr/>
          <a:lstStyle>
            <a:lvl1pPr>
              <a:defRPr>
                <a:solidFill>
                  <a:schemeClr val="accent1"/>
                </a:solidFill>
              </a:defRPr>
            </a:lvl1pPr>
          </a:lstStyle>
          <a:p>
            <a:r>
              <a:rPr lang="en-US" dirty="0"/>
              <a:t>Click to edit Master title style</a:t>
            </a:r>
            <a:endParaRPr lang="en-JM" dirty="0"/>
          </a:p>
        </p:txBody>
      </p:sp>
      <p:sp>
        <p:nvSpPr>
          <p:cNvPr id="10"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27591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317500"/>
            <a:ext cx="5715000" cy="952500"/>
          </a:xfrm>
        </p:spPr>
        <p:txBody>
          <a:bodyPr/>
          <a:lstStyle>
            <a:lvl1pPr algn="l">
              <a:defRPr/>
            </a:lvl1pPr>
          </a:lstStyle>
          <a:p>
            <a:r>
              <a:rPr lang="en-US" dirty="0"/>
              <a:t>Click to edit Master title style</a:t>
            </a:r>
            <a:endParaRPr lang="en-JM" dirty="0"/>
          </a:p>
        </p:txBody>
      </p:sp>
      <p:sp>
        <p:nvSpPr>
          <p:cNvPr id="13" name="Rectangle 12"/>
          <p:cNvSpPr/>
          <p:nvPr userDrawn="1"/>
        </p:nvSpPr>
        <p:spPr>
          <a:xfrm>
            <a:off x="0" y="0"/>
            <a:ext cx="2438400" cy="57361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17" name="Oval 16"/>
          <p:cNvSpPr>
            <a:spLocks noChangeAspect="1"/>
          </p:cNvSpPr>
          <p:nvPr userDrawn="1"/>
        </p:nvSpPr>
        <p:spPr>
          <a:xfrm>
            <a:off x="769202" y="486834"/>
            <a:ext cx="899999" cy="999999"/>
          </a:xfrm>
          <a:prstGeom prst="ellipse">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7" name="Picture Placeholder 6"/>
          <p:cNvSpPr>
            <a:spLocks noGrp="1"/>
          </p:cNvSpPr>
          <p:nvPr>
            <p:ph type="pic" sz="quarter" idx="24"/>
          </p:nvPr>
        </p:nvSpPr>
        <p:spPr>
          <a:xfrm>
            <a:off x="839724" y="565192"/>
            <a:ext cx="758952" cy="843280"/>
          </a:xfrm>
          <a:prstGeom prst="ellipse">
            <a:avLst/>
          </a:prstGeom>
        </p:spPr>
        <p:txBody>
          <a:bodyPr>
            <a:normAutofit/>
          </a:bodyPr>
          <a:lstStyle>
            <a:lvl1pPr marL="0" indent="0">
              <a:buFontTx/>
              <a:buNone/>
              <a:defRPr sz="1000">
                <a:solidFill>
                  <a:schemeClr val="bg1"/>
                </a:solidFill>
              </a:defRPr>
            </a:lvl1pPr>
          </a:lstStyle>
          <a:p>
            <a:endParaRPr lang="en-JM" dirty="0"/>
          </a:p>
        </p:txBody>
      </p:sp>
      <p:sp>
        <p:nvSpPr>
          <p:cNvPr id="10" name="Text Placeholder 17"/>
          <p:cNvSpPr>
            <a:spLocks noGrp="1"/>
          </p:cNvSpPr>
          <p:nvPr>
            <p:ph type="body" sz="quarter" idx="23"/>
          </p:nvPr>
        </p:nvSpPr>
        <p:spPr>
          <a:xfrm>
            <a:off x="28194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691132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5715000" cy="952500"/>
          </a:xfrm>
        </p:spPr>
        <p:txBody>
          <a:bodyPr/>
          <a:lstStyle>
            <a:lvl1pPr algn="l">
              <a:defRPr/>
            </a:lvl1pPr>
          </a:lstStyle>
          <a:p>
            <a:r>
              <a:rPr lang="en-US" dirty="0"/>
              <a:t>Click to edit Master title style</a:t>
            </a:r>
            <a:endParaRPr lang="en-JM" dirty="0"/>
          </a:p>
        </p:txBody>
      </p:sp>
      <p:sp>
        <p:nvSpPr>
          <p:cNvPr id="4" name="Date Placeholder 3"/>
          <p:cNvSpPr>
            <a:spLocks noGrp="1"/>
          </p:cNvSpPr>
          <p:nvPr>
            <p:ph type="dt" sz="half" idx="10"/>
          </p:nvPr>
        </p:nvSpPr>
        <p:spPr>
          <a:xfrm>
            <a:off x="6705600" y="148167"/>
            <a:ext cx="2133600" cy="304271"/>
          </a:xfrm>
          <a:prstGeom prst="rect">
            <a:avLst/>
          </a:prstGeom>
        </p:spPr>
        <p:txBody>
          <a:bodyPr/>
          <a:lstStyle>
            <a:lvl1pPr>
              <a:defRPr>
                <a:latin typeface="Calibri"/>
              </a:defRPr>
            </a:lvl1pPr>
          </a:lstStyle>
          <a:p>
            <a:endParaRPr lang="en-JM" dirty="0"/>
          </a:p>
        </p:txBody>
      </p:sp>
      <p:sp>
        <p:nvSpPr>
          <p:cNvPr id="10" name="Rectangle 9"/>
          <p:cNvSpPr/>
          <p:nvPr userDrawn="1"/>
        </p:nvSpPr>
        <p:spPr>
          <a:xfrm>
            <a:off x="5486400" y="0"/>
            <a:ext cx="3657600" cy="571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45566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Text Placeholder 2"/>
          <p:cNvSpPr>
            <a:spLocks noGrp="1"/>
          </p:cNvSpPr>
          <p:nvPr>
            <p:ph type="body" sz="quarter" idx="33"/>
          </p:nvPr>
        </p:nvSpPr>
        <p:spPr>
          <a:xfrm>
            <a:off x="838200" y="1621367"/>
            <a:ext cx="2133600" cy="304800"/>
          </a:xfrm>
        </p:spPr>
        <p:txBody>
          <a:bodyPr>
            <a:noAutofit/>
          </a:bodyPr>
          <a:lstStyle>
            <a:lvl1pPr marL="0" indent="0">
              <a:buNone/>
              <a:defRPr sz="1333">
                <a:solidFill>
                  <a:schemeClr val="tx1">
                    <a:lumMod val="65000"/>
                    <a:lumOff val="35000"/>
                  </a:schemeClr>
                </a:solidFill>
                <a:latin typeface="Calibri"/>
              </a:defRPr>
            </a:lvl1pPr>
          </a:lstStyle>
          <a:p>
            <a:pPr lvl="0"/>
            <a:endParaRPr lang="en-JM" dirty="0"/>
          </a:p>
        </p:txBody>
      </p:sp>
      <p:sp>
        <p:nvSpPr>
          <p:cNvPr id="9" name="Text Placeholder 14"/>
          <p:cNvSpPr>
            <a:spLocks noGrp="1"/>
          </p:cNvSpPr>
          <p:nvPr>
            <p:ph type="body" sz="quarter" idx="34"/>
          </p:nvPr>
        </p:nvSpPr>
        <p:spPr>
          <a:xfrm>
            <a:off x="838200" y="1841500"/>
            <a:ext cx="2819400" cy="677333"/>
          </a:xfrm>
        </p:spPr>
        <p:txBody>
          <a:bodyPr>
            <a:normAutofit/>
          </a:bodyPr>
          <a:lstStyle>
            <a:lvl1pPr marL="0" indent="0">
              <a:buFontTx/>
              <a:buNone/>
              <a:defRPr sz="1222">
                <a:solidFill>
                  <a:schemeClr val="tx1">
                    <a:lumMod val="65000"/>
                    <a:lumOff val="35000"/>
                  </a:schemeClr>
                </a:solidFill>
                <a:latin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0" name="Text Placeholder 2"/>
          <p:cNvSpPr>
            <a:spLocks noGrp="1"/>
          </p:cNvSpPr>
          <p:nvPr>
            <p:ph type="body" sz="quarter" idx="35"/>
          </p:nvPr>
        </p:nvSpPr>
        <p:spPr>
          <a:xfrm>
            <a:off x="838200" y="2806700"/>
            <a:ext cx="2133600" cy="304800"/>
          </a:xfrm>
        </p:spPr>
        <p:txBody>
          <a:bodyPr>
            <a:noAutofit/>
          </a:bodyPr>
          <a:lstStyle>
            <a:lvl1pPr marL="0" indent="0">
              <a:buNone/>
              <a:defRPr sz="1333">
                <a:solidFill>
                  <a:schemeClr val="tx1">
                    <a:lumMod val="65000"/>
                    <a:lumOff val="35000"/>
                  </a:schemeClr>
                </a:solidFill>
                <a:latin typeface="Calibri"/>
              </a:defRPr>
            </a:lvl1pPr>
          </a:lstStyle>
          <a:p>
            <a:pPr lvl="0"/>
            <a:endParaRPr lang="en-JM" dirty="0"/>
          </a:p>
        </p:txBody>
      </p:sp>
      <p:sp>
        <p:nvSpPr>
          <p:cNvPr id="11" name="Text Placeholder 14"/>
          <p:cNvSpPr>
            <a:spLocks noGrp="1"/>
          </p:cNvSpPr>
          <p:nvPr>
            <p:ph type="body" sz="quarter" idx="36"/>
          </p:nvPr>
        </p:nvSpPr>
        <p:spPr>
          <a:xfrm>
            <a:off x="838200" y="3026834"/>
            <a:ext cx="2819400" cy="677333"/>
          </a:xfrm>
        </p:spPr>
        <p:txBody>
          <a:bodyPr>
            <a:normAutofit/>
          </a:bodyPr>
          <a:lstStyle>
            <a:lvl1pPr marL="0" indent="0">
              <a:buFontTx/>
              <a:buNone/>
              <a:defRPr sz="1222">
                <a:solidFill>
                  <a:schemeClr val="tx1">
                    <a:lumMod val="65000"/>
                    <a:lumOff val="35000"/>
                  </a:schemeClr>
                </a:solidFill>
                <a:latin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2" name="Text Placeholder 2"/>
          <p:cNvSpPr>
            <a:spLocks noGrp="1"/>
          </p:cNvSpPr>
          <p:nvPr>
            <p:ph type="body" sz="quarter" idx="37"/>
          </p:nvPr>
        </p:nvSpPr>
        <p:spPr>
          <a:xfrm>
            <a:off x="838200" y="3992033"/>
            <a:ext cx="2133600" cy="304800"/>
          </a:xfrm>
        </p:spPr>
        <p:txBody>
          <a:bodyPr>
            <a:noAutofit/>
          </a:bodyPr>
          <a:lstStyle>
            <a:lvl1pPr marL="0" indent="0">
              <a:buNone/>
              <a:defRPr sz="1333">
                <a:solidFill>
                  <a:schemeClr val="tx1">
                    <a:lumMod val="65000"/>
                    <a:lumOff val="35000"/>
                  </a:schemeClr>
                </a:solidFill>
                <a:latin typeface="Calibri"/>
              </a:defRPr>
            </a:lvl1pPr>
          </a:lstStyle>
          <a:p>
            <a:pPr lvl="0"/>
            <a:endParaRPr lang="en-JM" dirty="0"/>
          </a:p>
        </p:txBody>
      </p:sp>
      <p:sp>
        <p:nvSpPr>
          <p:cNvPr id="13" name="Text Placeholder 14"/>
          <p:cNvSpPr>
            <a:spLocks noGrp="1"/>
          </p:cNvSpPr>
          <p:nvPr>
            <p:ph type="body" sz="quarter" idx="38"/>
          </p:nvPr>
        </p:nvSpPr>
        <p:spPr>
          <a:xfrm>
            <a:off x="838200" y="4212167"/>
            <a:ext cx="2819400" cy="677333"/>
          </a:xfrm>
        </p:spPr>
        <p:txBody>
          <a:bodyPr>
            <a:normAutofit/>
          </a:bodyPr>
          <a:lstStyle>
            <a:lvl1pPr marL="0" indent="0">
              <a:buFontTx/>
              <a:buNone/>
              <a:defRPr sz="1222">
                <a:solidFill>
                  <a:schemeClr val="tx1">
                    <a:lumMod val="65000"/>
                    <a:lumOff val="35000"/>
                  </a:schemeClr>
                </a:solidFill>
                <a:latin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Picture Placeholder 3"/>
          <p:cNvSpPr>
            <a:spLocks noGrp="1"/>
          </p:cNvSpPr>
          <p:nvPr>
            <p:ph type="pic" sz="quarter" idx="56"/>
          </p:nvPr>
        </p:nvSpPr>
        <p:spPr>
          <a:xfrm>
            <a:off x="533400" y="1756833"/>
            <a:ext cx="2133600" cy="1354667"/>
          </a:xfrm>
        </p:spPr>
        <p:txBody>
          <a:bodyPr>
            <a:normAutofit/>
          </a:bodyPr>
          <a:lstStyle>
            <a:lvl1pPr marL="0" indent="0">
              <a:buFontTx/>
              <a:buNone/>
              <a:defRPr sz="1222">
                <a:solidFill>
                  <a:srgbClr val="17252F"/>
                </a:solidFill>
              </a:defRPr>
            </a:lvl1pPr>
          </a:lstStyle>
          <a:p>
            <a:endParaRPr lang="en-JM" dirty="0"/>
          </a:p>
        </p:txBody>
      </p:sp>
      <p:sp>
        <p:nvSpPr>
          <p:cNvPr id="8" name="Picture Placeholder 3"/>
          <p:cNvSpPr>
            <a:spLocks noGrp="1"/>
          </p:cNvSpPr>
          <p:nvPr>
            <p:ph type="pic" sz="quarter" idx="57"/>
          </p:nvPr>
        </p:nvSpPr>
        <p:spPr>
          <a:xfrm>
            <a:off x="2760662" y="1756833"/>
            <a:ext cx="2133600" cy="1354667"/>
          </a:xfrm>
        </p:spPr>
        <p:txBody>
          <a:bodyPr>
            <a:normAutofit/>
          </a:bodyPr>
          <a:lstStyle>
            <a:lvl1pPr marL="0" indent="0">
              <a:buFontTx/>
              <a:buNone/>
              <a:defRPr sz="1222">
                <a:solidFill>
                  <a:srgbClr val="17252F"/>
                </a:solidFill>
              </a:defRPr>
            </a:lvl1pPr>
          </a:lstStyle>
          <a:p>
            <a:endParaRPr lang="en-JM" dirty="0"/>
          </a:p>
        </p:txBody>
      </p:sp>
      <p:sp>
        <p:nvSpPr>
          <p:cNvPr id="9" name="Picture Placeholder 3"/>
          <p:cNvSpPr>
            <a:spLocks noGrp="1"/>
          </p:cNvSpPr>
          <p:nvPr>
            <p:ph type="pic" sz="quarter" idx="58"/>
          </p:nvPr>
        </p:nvSpPr>
        <p:spPr>
          <a:xfrm>
            <a:off x="533400" y="3196167"/>
            <a:ext cx="2133600" cy="1354667"/>
          </a:xfrm>
        </p:spPr>
        <p:txBody>
          <a:bodyPr>
            <a:normAutofit/>
          </a:bodyPr>
          <a:lstStyle>
            <a:lvl1pPr marL="0" indent="0">
              <a:buFontTx/>
              <a:buNone/>
              <a:defRPr sz="1222">
                <a:solidFill>
                  <a:srgbClr val="17252F"/>
                </a:solidFill>
              </a:defRPr>
            </a:lvl1pPr>
          </a:lstStyle>
          <a:p>
            <a:endParaRPr lang="en-JM" dirty="0"/>
          </a:p>
        </p:txBody>
      </p:sp>
      <p:sp>
        <p:nvSpPr>
          <p:cNvPr id="10" name="Picture Placeholder 3"/>
          <p:cNvSpPr>
            <a:spLocks noGrp="1"/>
          </p:cNvSpPr>
          <p:nvPr>
            <p:ph type="pic" sz="quarter" idx="59"/>
          </p:nvPr>
        </p:nvSpPr>
        <p:spPr>
          <a:xfrm>
            <a:off x="2760662" y="3196167"/>
            <a:ext cx="2133600" cy="1354667"/>
          </a:xfrm>
        </p:spPr>
        <p:txBody>
          <a:bodyPr>
            <a:normAutofit/>
          </a:bodyPr>
          <a:lstStyle>
            <a:lvl1pPr marL="0" indent="0">
              <a:buFontTx/>
              <a:buNone/>
              <a:defRPr sz="1222">
                <a:solidFill>
                  <a:srgbClr val="17252F"/>
                </a:solidFill>
              </a:defRPr>
            </a:lvl1pPr>
          </a:lstStyle>
          <a:p>
            <a:endParaRPr lang="en-JM" dirty="0"/>
          </a:p>
        </p:txBody>
      </p:sp>
      <p:sp>
        <p:nvSpPr>
          <p:cNvPr id="12"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7" name="Picture Placeholder 6"/>
          <p:cNvSpPr>
            <a:spLocks noGrp="1"/>
          </p:cNvSpPr>
          <p:nvPr>
            <p:ph type="pic" sz="quarter" idx="24"/>
          </p:nvPr>
        </p:nvSpPr>
        <p:spPr>
          <a:xfrm>
            <a:off x="1548000" y="2068000"/>
            <a:ext cx="2448000" cy="1700000"/>
          </a:xfrm>
        </p:spPr>
        <p:txBody>
          <a:bodyPr>
            <a:normAutofit/>
          </a:bodyPr>
          <a:lstStyle>
            <a:lvl1pPr marL="0" indent="0">
              <a:buNone/>
              <a:defRPr sz="1333"/>
            </a:lvl1pPr>
          </a:lstStyle>
          <a:p>
            <a:endParaRPr lang="en-US" dirty="0"/>
          </a:p>
        </p:txBody>
      </p:sp>
      <p:sp>
        <p:nvSpPr>
          <p:cNvPr id="9" name="Picture Placeholder 6"/>
          <p:cNvSpPr>
            <a:spLocks noGrp="1"/>
          </p:cNvSpPr>
          <p:nvPr>
            <p:ph type="pic" sz="quarter" idx="25"/>
          </p:nvPr>
        </p:nvSpPr>
        <p:spPr>
          <a:xfrm>
            <a:off x="4824600" y="2068000"/>
            <a:ext cx="2448000" cy="1700000"/>
          </a:xfrm>
        </p:spPr>
        <p:txBody>
          <a:bodyPr>
            <a:normAutofit/>
          </a:bodyPr>
          <a:lstStyle>
            <a:lvl1pPr marL="0" indent="0">
              <a:buNone/>
              <a:defRPr sz="1333"/>
            </a:lvl1pPr>
          </a:lstStyle>
          <a:p>
            <a:endParaRPr lang="en-US" dirty="0"/>
          </a:p>
        </p:txBody>
      </p:sp>
    </p:spTree>
    <p:extLst>
      <p:ext uri="{BB962C8B-B14F-4D97-AF65-F5344CB8AC3E}">
        <p14:creationId xmlns:p14="http://schemas.microsoft.com/office/powerpoint/2010/main" val="2126850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9" name="Picture Placeholder 6"/>
          <p:cNvSpPr>
            <a:spLocks noGrp="1"/>
          </p:cNvSpPr>
          <p:nvPr>
            <p:ph type="pic" sz="quarter" idx="25"/>
          </p:nvPr>
        </p:nvSpPr>
        <p:spPr>
          <a:xfrm>
            <a:off x="4824600" y="0"/>
            <a:ext cx="4319400" cy="5715000"/>
          </a:xfrm>
        </p:spPr>
        <p:txBody>
          <a:bodyPr>
            <a:normAutofit/>
          </a:bodyPr>
          <a:lstStyle>
            <a:lvl1pPr marL="0" indent="0">
              <a:buNone/>
              <a:defRPr sz="1333"/>
            </a:lvl1pPr>
          </a:lstStyle>
          <a:p>
            <a:endParaRPr lang="en-US" dirty="0"/>
          </a:p>
        </p:txBody>
      </p:sp>
    </p:spTree>
    <p:extLst>
      <p:ext uri="{BB962C8B-B14F-4D97-AF65-F5344CB8AC3E}">
        <p14:creationId xmlns:p14="http://schemas.microsoft.com/office/powerpoint/2010/main" val="3503730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JM" dirty="0"/>
          </a:p>
        </p:txBody>
      </p:sp>
      <p:sp>
        <p:nvSpPr>
          <p:cNvPr id="12"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4" name="Rectangle 23"/>
          <p:cNvSpPr/>
          <p:nvPr userDrawn="1"/>
        </p:nvSpPr>
        <p:spPr>
          <a:xfrm>
            <a:off x="0" y="1689100"/>
            <a:ext cx="2286000" cy="254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lumMod val="65000"/>
                  <a:lumOff val="35000"/>
                </a:schemeClr>
              </a:solidFill>
              <a:latin typeface="Calibri"/>
            </a:endParaRPr>
          </a:p>
        </p:txBody>
      </p:sp>
      <p:sp>
        <p:nvSpPr>
          <p:cNvPr id="25" name="Rectangle 24"/>
          <p:cNvSpPr/>
          <p:nvPr userDrawn="1"/>
        </p:nvSpPr>
        <p:spPr>
          <a:xfrm>
            <a:off x="2286000" y="1689100"/>
            <a:ext cx="2286000" cy="25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latin typeface="Calibri"/>
            </a:endParaRPr>
          </a:p>
        </p:txBody>
      </p:sp>
      <p:sp>
        <p:nvSpPr>
          <p:cNvPr id="26" name="Rectangle 25"/>
          <p:cNvSpPr/>
          <p:nvPr userDrawn="1"/>
        </p:nvSpPr>
        <p:spPr>
          <a:xfrm>
            <a:off x="4572000" y="1689100"/>
            <a:ext cx="2286000" cy="2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FFFFFF"/>
              </a:solidFill>
              <a:latin typeface="Calibri"/>
            </a:endParaRPr>
          </a:p>
        </p:txBody>
      </p:sp>
      <p:sp>
        <p:nvSpPr>
          <p:cNvPr id="27" name="Rectangle 26"/>
          <p:cNvSpPr/>
          <p:nvPr userDrawn="1"/>
        </p:nvSpPr>
        <p:spPr>
          <a:xfrm>
            <a:off x="6858000" y="1689100"/>
            <a:ext cx="2286000" cy="2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rgbClr val="FFFFFF"/>
              </a:solidFill>
              <a:latin typeface="Calibri"/>
            </a:endParaRPr>
          </a:p>
        </p:txBody>
      </p:sp>
      <p:sp>
        <p:nvSpPr>
          <p:cNvPr id="28" name="Picture Placeholder 27"/>
          <p:cNvSpPr>
            <a:spLocks noGrp="1"/>
          </p:cNvSpPr>
          <p:nvPr>
            <p:ph type="pic" sz="quarter" idx="24"/>
          </p:nvPr>
        </p:nvSpPr>
        <p:spPr>
          <a:xfrm>
            <a:off x="0" y="1944158"/>
            <a:ext cx="2276856" cy="1455209"/>
          </a:xfrm>
        </p:spPr>
        <p:txBody>
          <a:bodyPr/>
          <a:lstStyle/>
          <a:p>
            <a:endParaRPr lang="en-JM" dirty="0"/>
          </a:p>
        </p:txBody>
      </p:sp>
      <p:sp>
        <p:nvSpPr>
          <p:cNvPr id="30" name="Picture Placeholder 27"/>
          <p:cNvSpPr>
            <a:spLocks noGrp="1"/>
          </p:cNvSpPr>
          <p:nvPr>
            <p:ph type="pic" sz="quarter" idx="25"/>
          </p:nvPr>
        </p:nvSpPr>
        <p:spPr>
          <a:xfrm>
            <a:off x="2286000" y="1944158"/>
            <a:ext cx="2276856" cy="1455209"/>
          </a:xfrm>
        </p:spPr>
        <p:txBody>
          <a:bodyPr/>
          <a:lstStyle/>
          <a:p>
            <a:endParaRPr lang="en-JM" dirty="0"/>
          </a:p>
        </p:txBody>
      </p:sp>
      <p:sp>
        <p:nvSpPr>
          <p:cNvPr id="31" name="Picture Placeholder 27"/>
          <p:cNvSpPr>
            <a:spLocks noGrp="1"/>
          </p:cNvSpPr>
          <p:nvPr>
            <p:ph type="pic" sz="quarter" idx="26"/>
          </p:nvPr>
        </p:nvSpPr>
        <p:spPr>
          <a:xfrm>
            <a:off x="4572000" y="1943100"/>
            <a:ext cx="2276856" cy="1455209"/>
          </a:xfrm>
        </p:spPr>
        <p:txBody>
          <a:bodyPr/>
          <a:lstStyle/>
          <a:p>
            <a:endParaRPr lang="en-JM" dirty="0"/>
          </a:p>
        </p:txBody>
      </p:sp>
      <p:sp>
        <p:nvSpPr>
          <p:cNvPr id="32" name="Picture Placeholder 27"/>
          <p:cNvSpPr>
            <a:spLocks noGrp="1"/>
          </p:cNvSpPr>
          <p:nvPr>
            <p:ph type="pic" sz="quarter" idx="27"/>
          </p:nvPr>
        </p:nvSpPr>
        <p:spPr>
          <a:xfrm>
            <a:off x="6858000" y="1943100"/>
            <a:ext cx="2286000" cy="1455209"/>
          </a:xfrm>
        </p:spPr>
        <p:txBody>
          <a:bodyPr/>
          <a:lstStyle/>
          <a:p>
            <a:endParaRPr lang="en-JM" dirty="0"/>
          </a:p>
        </p:txBody>
      </p:sp>
      <p:sp>
        <p:nvSpPr>
          <p:cNvPr id="36" name="Text Placeholder 35"/>
          <p:cNvSpPr>
            <a:spLocks noGrp="1"/>
          </p:cNvSpPr>
          <p:nvPr>
            <p:ph type="body" sz="quarter" idx="28"/>
          </p:nvPr>
        </p:nvSpPr>
        <p:spPr>
          <a:xfrm>
            <a:off x="457200" y="3721806"/>
            <a:ext cx="1752600" cy="405694"/>
          </a:xfrm>
        </p:spPr>
        <p:txBody>
          <a:bodyPr>
            <a:noAutofit/>
          </a:bodyPr>
          <a:lstStyle>
            <a:lvl1pPr marL="0" indent="0">
              <a:buFontTx/>
              <a:buNone/>
              <a:defRPr sz="1222" b="1">
                <a:solidFill>
                  <a:schemeClr val="tx1">
                    <a:lumMod val="65000"/>
                    <a:lumOff val="35000"/>
                  </a:schemeClr>
                </a:solidFill>
              </a:defRPr>
            </a:lvl1pPr>
            <a:lvl2pPr marL="507995" indent="0">
              <a:buFontTx/>
              <a:buNone/>
              <a:defRPr sz="1222" b="1"/>
            </a:lvl2pPr>
            <a:lvl3pPr marL="1015990" indent="0">
              <a:buFontTx/>
              <a:buNone/>
              <a:defRPr sz="1222" b="1"/>
            </a:lvl3pPr>
            <a:lvl4pPr marL="1523985" indent="0">
              <a:buFontTx/>
              <a:buNone/>
              <a:defRPr sz="1222" b="1"/>
            </a:lvl4pPr>
            <a:lvl5pPr marL="2031980" indent="0">
              <a:buFontTx/>
              <a:buNone/>
              <a:defRPr sz="1222" b="1"/>
            </a:lvl5pPr>
          </a:lstStyle>
          <a:p>
            <a:pPr lvl="0"/>
            <a:endParaRPr lang="en-JM" dirty="0"/>
          </a:p>
        </p:txBody>
      </p:sp>
      <p:sp>
        <p:nvSpPr>
          <p:cNvPr id="40" name="Text Placeholder 39"/>
          <p:cNvSpPr>
            <a:spLocks noGrp="1"/>
          </p:cNvSpPr>
          <p:nvPr>
            <p:ph type="body" sz="quarter" idx="29"/>
          </p:nvPr>
        </p:nvSpPr>
        <p:spPr>
          <a:xfrm>
            <a:off x="457200" y="3958167"/>
            <a:ext cx="1752600" cy="592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
        <p:nvSpPr>
          <p:cNvPr id="41" name="Text Placeholder 35"/>
          <p:cNvSpPr>
            <a:spLocks noGrp="1"/>
          </p:cNvSpPr>
          <p:nvPr>
            <p:ph type="body" sz="quarter" idx="30"/>
          </p:nvPr>
        </p:nvSpPr>
        <p:spPr>
          <a:xfrm>
            <a:off x="2590800" y="3721806"/>
            <a:ext cx="1752600" cy="405694"/>
          </a:xfrm>
        </p:spPr>
        <p:txBody>
          <a:bodyPr>
            <a:noAutofit/>
          </a:bodyPr>
          <a:lstStyle>
            <a:lvl1pPr marL="0" indent="0">
              <a:buFontTx/>
              <a:buNone/>
              <a:defRPr sz="1222" b="1">
                <a:solidFill>
                  <a:schemeClr val="tx1">
                    <a:lumMod val="65000"/>
                    <a:lumOff val="35000"/>
                  </a:schemeClr>
                </a:solidFill>
              </a:defRPr>
            </a:lvl1pPr>
            <a:lvl2pPr marL="507995" indent="0">
              <a:buFontTx/>
              <a:buNone/>
              <a:defRPr sz="1222" b="1"/>
            </a:lvl2pPr>
            <a:lvl3pPr marL="1015990" indent="0">
              <a:buFontTx/>
              <a:buNone/>
              <a:defRPr sz="1222" b="1"/>
            </a:lvl3pPr>
            <a:lvl4pPr marL="1523985" indent="0">
              <a:buFontTx/>
              <a:buNone/>
              <a:defRPr sz="1222" b="1"/>
            </a:lvl4pPr>
            <a:lvl5pPr marL="2031980" indent="0">
              <a:buFontTx/>
              <a:buNone/>
              <a:defRPr sz="1222" b="1"/>
            </a:lvl5pPr>
          </a:lstStyle>
          <a:p>
            <a:pPr lvl="0"/>
            <a:endParaRPr lang="en-JM" dirty="0"/>
          </a:p>
        </p:txBody>
      </p:sp>
      <p:sp>
        <p:nvSpPr>
          <p:cNvPr id="42" name="Text Placeholder 39"/>
          <p:cNvSpPr>
            <a:spLocks noGrp="1"/>
          </p:cNvSpPr>
          <p:nvPr>
            <p:ph type="body" sz="quarter" idx="31"/>
          </p:nvPr>
        </p:nvSpPr>
        <p:spPr>
          <a:xfrm>
            <a:off x="2590800" y="3958167"/>
            <a:ext cx="1752600" cy="592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
        <p:nvSpPr>
          <p:cNvPr id="43" name="Text Placeholder 35"/>
          <p:cNvSpPr>
            <a:spLocks noGrp="1"/>
          </p:cNvSpPr>
          <p:nvPr>
            <p:ph type="body" sz="quarter" idx="32"/>
          </p:nvPr>
        </p:nvSpPr>
        <p:spPr>
          <a:xfrm>
            <a:off x="4800600" y="3721806"/>
            <a:ext cx="1752600" cy="405694"/>
          </a:xfrm>
        </p:spPr>
        <p:txBody>
          <a:bodyPr>
            <a:noAutofit/>
          </a:bodyPr>
          <a:lstStyle>
            <a:lvl1pPr marL="0" indent="0">
              <a:buFontTx/>
              <a:buNone/>
              <a:defRPr sz="1222" b="1">
                <a:solidFill>
                  <a:schemeClr val="tx1">
                    <a:lumMod val="65000"/>
                    <a:lumOff val="35000"/>
                  </a:schemeClr>
                </a:solidFill>
              </a:defRPr>
            </a:lvl1pPr>
            <a:lvl2pPr marL="507995" indent="0">
              <a:buFontTx/>
              <a:buNone/>
              <a:defRPr sz="1222" b="1"/>
            </a:lvl2pPr>
            <a:lvl3pPr marL="1015990" indent="0">
              <a:buFontTx/>
              <a:buNone/>
              <a:defRPr sz="1222" b="1"/>
            </a:lvl3pPr>
            <a:lvl4pPr marL="1523985" indent="0">
              <a:buFontTx/>
              <a:buNone/>
              <a:defRPr sz="1222" b="1"/>
            </a:lvl4pPr>
            <a:lvl5pPr marL="2031980" indent="0">
              <a:buFontTx/>
              <a:buNone/>
              <a:defRPr sz="1222" b="1"/>
            </a:lvl5pPr>
          </a:lstStyle>
          <a:p>
            <a:pPr lvl="0"/>
            <a:endParaRPr lang="en-JM" dirty="0"/>
          </a:p>
        </p:txBody>
      </p:sp>
      <p:sp>
        <p:nvSpPr>
          <p:cNvPr id="44" name="Text Placeholder 39"/>
          <p:cNvSpPr>
            <a:spLocks noGrp="1"/>
          </p:cNvSpPr>
          <p:nvPr>
            <p:ph type="body" sz="quarter" idx="33"/>
          </p:nvPr>
        </p:nvSpPr>
        <p:spPr>
          <a:xfrm>
            <a:off x="4800600" y="3958167"/>
            <a:ext cx="1752600" cy="592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
        <p:nvSpPr>
          <p:cNvPr id="45" name="Text Placeholder 35"/>
          <p:cNvSpPr>
            <a:spLocks noGrp="1"/>
          </p:cNvSpPr>
          <p:nvPr>
            <p:ph type="body" sz="quarter" idx="34"/>
          </p:nvPr>
        </p:nvSpPr>
        <p:spPr>
          <a:xfrm>
            <a:off x="7010400" y="3721806"/>
            <a:ext cx="1752600" cy="405694"/>
          </a:xfrm>
        </p:spPr>
        <p:txBody>
          <a:bodyPr>
            <a:noAutofit/>
          </a:bodyPr>
          <a:lstStyle>
            <a:lvl1pPr marL="0" indent="0">
              <a:buFontTx/>
              <a:buNone/>
              <a:defRPr sz="1222" b="1">
                <a:solidFill>
                  <a:schemeClr val="tx1">
                    <a:lumMod val="65000"/>
                    <a:lumOff val="35000"/>
                  </a:schemeClr>
                </a:solidFill>
              </a:defRPr>
            </a:lvl1pPr>
            <a:lvl2pPr marL="507995" indent="0">
              <a:buFontTx/>
              <a:buNone/>
              <a:defRPr sz="1222" b="1"/>
            </a:lvl2pPr>
            <a:lvl3pPr marL="1015990" indent="0">
              <a:buFontTx/>
              <a:buNone/>
              <a:defRPr sz="1222" b="1"/>
            </a:lvl3pPr>
            <a:lvl4pPr marL="1523985" indent="0">
              <a:buFontTx/>
              <a:buNone/>
              <a:defRPr sz="1222" b="1"/>
            </a:lvl4pPr>
            <a:lvl5pPr marL="2031980" indent="0">
              <a:buFontTx/>
              <a:buNone/>
              <a:defRPr sz="1222" b="1"/>
            </a:lvl5pPr>
          </a:lstStyle>
          <a:p>
            <a:pPr lvl="0"/>
            <a:endParaRPr lang="en-JM" dirty="0"/>
          </a:p>
        </p:txBody>
      </p:sp>
      <p:sp>
        <p:nvSpPr>
          <p:cNvPr id="46" name="Text Placeholder 39"/>
          <p:cNvSpPr>
            <a:spLocks noGrp="1"/>
          </p:cNvSpPr>
          <p:nvPr>
            <p:ph type="body" sz="quarter" idx="35"/>
          </p:nvPr>
        </p:nvSpPr>
        <p:spPr>
          <a:xfrm>
            <a:off x="7010400" y="3958167"/>
            <a:ext cx="1752600" cy="592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Tree>
    <p:extLst>
      <p:ext uri="{BB962C8B-B14F-4D97-AF65-F5344CB8AC3E}">
        <p14:creationId xmlns:p14="http://schemas.microsoft.com/office/powerpoint/2010/main" val="244334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793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29"/>
          </p:nvPr>
        </p:nvSpPr>
        <p:spPr>
          <a:xfrm>
            <a:off x="533400" y="0"/>
            <a:ext cx="4343400" cy="5715000"/>
          </a:xfrm>
        </p:spPr>
        <p:txBody>
          <a:bodyPr/>
          <a:lstStyle/>
          <a:p>
            <a:endParaRPr lang="en-US" dirty="0"/>
          </a:p>
        </p:txBody>
      </p:sp>
      <p:sp>
        <p:nvSpPr>
          <p:cNvPr id="12" name="Title 1"/>
          <p:cNvSpPr>
            <a:spLocks noGrp="1"/>
          </p:cNvSpPr>
          <p:nvPr>
            <p:ph type="title"/>
          </p:nvPr>
        </p:nvSpPr>
        <p:spPr>
          <a:xfrm>
            <a:off x="5181600" y="402167"/>
            <a:ext cx="3505200" cy="952500"/>
          </a:xfrm>
        </p:spPr>
        <p:txBody>
          <a:bodyPr/>
          <a:lstStyle>
            <a:lvl1pPr algn="l">
              <a:defRPr/>
            </a:lvl1pPr>
          </a:lstStyle>
          <a:p>
            <a:r>
              <a:rPr lang="en-US" dirty="0"/>
              <a:t>Click to edit Master title style</a:t>
            </a:r>
            <a:endParaRPr lang="en-JM" dirty="0"/>
          </a:p>
        </p:txBody>
      </p:sp>
      <p:sp>
        <p:nvSpPr>
          <p:cNvPr id="11" name="Text Placeholder 17"/>
          <p:cNvSpPr>
            <a:spLocks noGrp="1"/>
          </p:cNvSpPr>
          <p:nvPr>
            <p:ph type="body" sz="quarter" idx="23"/>
          </p:nvPr>
        </p:nvSpPr>
        <p:spPr>
          <a:xfrm>
            <a:off x="5181600" y="1079500"/>
            <a:ext cx="3505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501415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715000"/>
          </a:xfrm>
        </p:spPr>
        <p:txBody>
          <a:bodyPr/>
          <a:lstStyle/>
          <a:p>
            <a:endParaRPr lang="en-JM" dirty="0"/>
          </a:p>
        </p:txBody>
      </p:sp>
    </p:spTree>
    <p:extLst>
      <p:ext uri="{BB962C8B-B14F-4D97-AF65-F5344CB8AC3E}">
        <p14:creationId xmlns:p14="http://schemas.microsoft.com/office/powerpoint/2010/main" val="132887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5" name="Picture Placeholder 28"/>
          <p:cNvSpPr>
            <a:spLocks noGrp="1" noChangeAspect="1"/>
          </p:cNvSpPr>
          <p:nvPr>
            <p:ph type="pic" sz="quarter" idx="52"/>
          </p:nvPr>
        </p:nvSpPr>
        <p:spPr>
          <a:xfrm>
            <a:off x="3695700" y="2264834"/>
            <a:ext cx="1752600" cy="1947333"/>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Tree>
    <p:extLst>
      <p:ext uri="{BB962C8B-B14F-4D97-AF65-F5344CB8AC3E}">
        <p14:creationId xmlns:p14="http://schemas.microsoft.com/office/powerpoint/2010/main" val="176135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0" y="486833"/>
            <a:ext cx="3810000" cy="952500"/>
          </a:xfrm>
        </p:spPr>
        <p:txBody>
          <a:bodyPr>
            <a:noAutofit/>
          </a:bodyPr>
          <a:lstStyle>
            <a:lvl1pPr algn="l">
              <a:defRPr sz="2222"/>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715000"/>
          </a:xfrm>
        </p:spPr>
        <p:txBody>
          <a:bodyPr/>
          <a:lstStyle/>
          <a:p>
            <a:endParaRPr lang="en-JM" dirty="0"/>
          </a:p>
        </p:txBody>
      </p:sp>
      <p:sp>
        <p:nvSpPr>
          <p:cNvPr id="18" name="Text Placeholder 17"/>
          <p:cNvSpPr>
            <a:spLocks noGrp="1"/>
          </p:cNvSpPr>
          <p:nvPr>
            <p:ph type="body" sz="quarter" idx="15"/>
          </p:nvPr>
        </p:nvSpPr>
        <p:spPr>
          <a:xfrm>
            <a:off x="5029200" y="2273632"/>
            <a:ext cx="3505200" cy="1100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
        <p:nvSpPr>
          <p:cNvPr id="20" name="Content Placeholder 19"/>
          <p:cNvSpPr>
            <a:spLocks noGrp="1"/>
          </p:cNvSpPr>
          <p:nvPr>
            <p:ph sz="quarter" idx="16"/>
          </p:nvPr>
        </p:nvSpPr>
        <p:spPr>
          <a:xfrm>
            <a:off x="5791200" y="3543635"/>
            <a:ext cx="2438400" cy="342194"/>
          </a:xfrm>
          <a:prstGeom prst="rect">
            <a:avLst/>
          </a:prstGeom>
          <a:noFill/>
        </p:spPr>
        <p:txBody>
          <a:bodyPr>
            <a:noAutofit/>
          </a:bodyPr>
          <a:lstStyle>
            <a:lvl1pPr marL="0" indent="0">
              <a:buFontTx/>
              <a:buNone/>
              <a:defRPr sz="1222">
                <a:solidFill>
                  <a:schemeClr val="tx1">
                    <a:lumMod val="65000"/>
                    <a:lumOff val="3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21" name="Content Placeholder 19"/>
          <p:cNvSpPr>
            <a:spLocks noGrp="1"/>
          </p:cNvSpPr>
          <p:nvPr>
            <p:ph sz="quarter" idx="17"/>
          </p:nvPr>
        </p:nvSpPr>
        <p:spPr>
          <a:xfrm>
            <a:off x="5791200" y="4127501"/>
            <a:ext cx="2438400" cy="516799"/>
          </a:xfrm>
          <a:prstGeom prst="rect">
            <a:avLst/>
          </a:prstGeom>
          <a:noFill/>
        </p:spPr>
        <p:txBody>
          <a:bodyPr>
            <a:noAutofit/>
          </a:bodyPr>
          <a:lstStyle>
            <a:lvl1pPr marL="0" indent="0">
              <a:buFontTx/>
              <a:buNone/>
              <a:defRPr sz="1222">
                <a:solidFill>
                  <a:schemeClr val="tx1">
                    <a:lumMod val="65000"/>
                    <a:lumOff val="3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23" name="Text Placeholder 22"/>
          <p:cNvSpPr>
            <a:spLocks noGrp="1"/>
          </p:cNvSpPr>
          <p:nvPr>
            <p:ph type="body" sz="quarter" idx="18"/>
          </p:nvPr>
        </p:nvSpPr>
        <p:spPr>
          <a:xfrm>
            <a:off x="5029200" y="2010836"/>
            <a:ext cx="3505200" cy="396874"/>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vl2pPr marL="507995" indent="0">
              <a:buFontTx/>
              <a:buNone/>
              <a:defRPr sz="1444">
                <a:latin typeface="Open Sans" pitchFamily="34" charset="0"/>
                <a:ea typeface="Open Sans" pitchFamily="34" charset="0"/>
                <a:cs typeface="Open Sans" pitchFamily="34" charset="0"/>
              </a:defRPr>
            </a:lvl2pPr>
            <a:lvl3pPr marL="1015990" indent="0">
              <a:buFontTx/>
              <a:buNone/>
              <a:defRPr sz="1444">
                <a:latin typeface="Open Sans" pitchFamily="34" charset="0"/>
                <a:ea typeface="Open Sans" pitchFamily="34" charset="0"/>
                <a:cs typeface="Open Sans" pitchFamily="34" charset="0"/>
              </a:defRPr>
            </a:lvl3pPr>
            <a:lvl4pPr marL="1523985" indent="0">
              <a:buFontTx/>
              <a:buNone/>
              <a:defRPr sz="1444">
                <a:latin typeface="Open Sans" pitchFamily="34" charset="0"/>
                <a:ea typeface="Open Sans" pitchFamily="34" charset="0"/>
                <a:cs typeface="Open Sans" pitchFamily="34" charset="0"/>
              </a:defRPr>
            </a:lvl4pPr>
            <a:lvl5pPr marL="2031980" indent="0">
              <a:buFontTx/>
              <a:buNone/>
              <a:defRPr sz="1444">
                <a:latin typeface="Open Sans" pitchFamily="34" charset="0"/>
                <a:ea typeface="Open Sans" pitchFamily="34" charset="0"/>
                <a:cs typeface="Open Sans" pitchFamily="34" charset="0"/>
              </a:defRPr>
            </a:lvl5pPr>
          </a:lstStyle>
          <a:p>
            <a:pPr lvl="0"/>
            <a:endParaRPr lang="en-JM" dirty="0"/>
          </a:p>
        </p:txBody>
      </p:sp>
      <p:sp>
        <p:nvSpPr>
          <p:cNvPr id="12" name="Text Placeholder 17"/>
          <p:cNvSpPr>
            <a:spLocks noGrp="1"/>
          </p:cNvSpPr>
          <p:nvPr>
            <p:ph type="body" sz="quarter" idx="23"/>
          </p:nvPr>
        </p:nvSpPr>
        <p:spPr>
          <a:xfrm>
            <a:off x="5029200" y="1143000"/>
            <a:ext cx="38100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Picture Placeholder 3"/>
          <p:cNvSpPr>
            <a:spLocks noGrp="1"/>
          </p:cNvSpPr>
          <p:nvPr>
            <p:ph type="pic" sz="quarter" idx="63"/>
          </p:nvPr>
        </p:nvSpPr>
        <p:spPr>
          <a:xfrm>
            <a:off x="457200" y="1502833"/>
            <a:ext cx="4267200" cy="3217333"/>
          </a:xfrm>
        </p:spPr>
        <p:txBody>
          <a:bodyPr>
            <a:normAutofit/>
          </a:bodyPr>
          <a:lstStyle>
            <a:lvl1pPr>
              <a:defRPr sz="1556"/>
            </a:lvl1pPr>
          </a:lstStyle>
          <a:p>
            <a:endParaRPr lang="en-JM" dirty="0"/>
          </a:p>
        </p:txBody>
      </p:sp>
      <p:sp>
        <p:nvSpPr>
          <p:cNvPr id="8" name="Text Placeholder 5"/>
          <p:cNvSpPr>
            <a:spLocks noGrp="1"/>
          </p:cNvSpPr>
          <p:nvPr>
            <p:ph type="body" sz="quarter" idx="66"/>
          </p:nvPr>
        </p:nvSpPr>
        <p:spPr>
          <a:xfrm>
            <a:off x="5638801" y="2780967"/>
            <a:ext cx="2994025" cy="753867"/>
          </a:xfrm>
        </p:spPr>
        <p:txBody>
          <a:bodyPr>
            <a:normAutofit/>
          </a:bodyPr>
          <a:lstStyle>
            <a:lvl1pPr marL="0" indent="0">
              <a:buFontTx/>
              <a:buNone/>
              <a:defRPr sz="1222">
                <a:solidFill>
                  <a:schemeClr val="tx1">
                    <a:lumMod val="65000"/>
                    <a:lumOff val="35000"/>
                  </a:schemeClr>
                </a:solidFill>
                <a:latin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9" name="Text Placeholder 8"/>
          <p:cNvSpPr>
            <a:spLocks noGrp="1"/>
          </p:cNvSpPr>
          <p:nvPr>
            <p:ph type="body" sz="quarter" idx="67"/>
          </p:nvPr>
        </p:nvSpPr>
        <p:spPr>
          <a:xfrm>
            <a:off x="5638801" y="2434167"/>
            <a:ext cx="1730375" cy="398639"/>
          </a:xfrm>
        </p:spPr>
        <p:txBody>
          <a:bodyPr>
            <a:noAutofit/>
          </a:bodyPr>
          <a:lstStyle>
            <a:lvl1pPr marL="0" indent="0">
              <a:buFontTx/>
              <a:buNone/>
              <a:defRPr sz="1222">
                <a:solidFill>
                  <a:schemeClr val="tx1">
                    <a:lumMod val="65000"/>
                    <a:lumOff val="35000"/>
                  </a:schemeClr>
                </a:solidFill>
                <a:latin typeface="Calibri"/>
                <a:cs typeface="Calibri"/>
              </a:defRPr>
            </a:lvl1pPr>
            <a:lvl2pPr marL="507995" indent="0">
              <a:buFontTx/>
              <a:buNone/>
              <a:defRPr sz="1556">
                <a:latin typeface="Franklin Gothic Medium" pitchFamily="34" charset="0"/>
              </a:defRPr>
            </a:lvl2pPr>
            <a:lvl3pPr marL="1015990" indent="0">
              <a:buFontTx/>
              <a:buNone/>
              <a:defRPr sz="1556">
                <a:latin typeface="Franklin Gothic Medium" pitchFamily="34" charset="0"/>
              </a:defRPr>
            </a:lvl3pPr>
            <a:lvl4pPr marL="1523985" indent="0">
              <a:buFontTx/>
              <a:buNone/>
              <a:defRPr sz="1556">
                <a:latin typeface="Franklin Gothic Medium" pitchFamily="34" charset="0"/>
              </a:defRPr>
            </a:lvl4pPr>
            <a:lvl5pPr marL="2031980" indent="0">
              <a:buFontTx/>
              <a:buNone/>
              <a:defRPr sz="1556">
                <a:latin typeface="Franklin Gothic Medium" pitchFamily="34" charset="0"/>
              </a:defRPr>
            </a:lvl5pPr>
          </a:lstStyle>
          <a:p>
            <a:pPr lvl="0"/>
            <a:endParaRPr lang="en-JM" dirty="0"/>
          </a:p>
        </p:txBody>
      </p:sp>
      <p:sp>
        <p:nvSpPr>
          <p:cNvPr id="10" name="Content Placeholder 10"/>
          <p:cNvSpPr>
            <a:spLocks noGrp="1"/>
          </p:cNvSpPr>
          <p:nvPr>
            <p:ph sz="quarter" idx="68" hasCustomPrompt="1"/>
          </p:nvPr>
        </p:nvSpPr>
        <p:spPr>
          <a:xfrm>
            <a:off x="5334000" y="3958167"/>
            <a:ext cx="2743200" cy="423333"/>
          </a:xfrm>
          <a:prstGeom prst="roundRect">
            <a:avLst>
              <a:gd name="adj" fmla="val 16667"/>
            </a:avLst>
          </a:prstGeom>
          <a:solidFill>
            <a:schemeClr val="tx2"/>
          </a:solidFill>
        </p:spPr>
        <p:txBody>
          <a:bodyPr anchor="ctr">
            <a:noAutofit/>
          </a:bodyPr>
          <a:lstStyle>
            <a:lvl1pPr marL="0" indent="0" algn="ctr">
              <a:buFontTx/>
              <a:buNone/>
              <a:defRPr sz="1333">
                <a:solidFill>
                  <a:schemeClr val="bg1"/>
                </a:solidFill>
                <a:latin typeface="Calibri"/>
                <a:cs typeface="Calibri"/>
              </a:defRPr>
            </a:lvl1pPr>
            <a:lvl2pPr marL="507995" indent="0">
              <a:buFontTx/>
              <a:buNone/>
              <a:defRPr sz="1333">
                <a:latin typeface="Franklin Gothic Medium" pitchFamily="34" charset="0"/>
              </a:defRPr>
            </a:lvl2pPr>
            <a:lvl3pPr marL="1015990" indent="0">
              <a:buFontTx/>
              <a:buNone/>
              <a:defRPr sz="1333">
                <a:latin typeface="Franklin Gothic Medium" pitchFamily="34" charset="0"/>
              </a:defRPr>
            </a:lvl3pPr>
            <a:lvl4pPr marL="1523985" indent="0">
              <a:buFontTx/>
              <a:buNone/>
              <a:defRPr sz="1333">
                <a:latin typeface="Franklin Gothic Medium" pitchFamily="34" charset="0"/>
              </a:defRPr>
            </a:lvl4pPr>
            <a:lvl5pPr marL="2031980" indent="0">
              <a:buFontTx/>
              <a:buNone/>
              <a:defRPr sz="1333">
                <a:latin typeface="Franklin Gothic Medium" pitchFamily="34" charset="0"/>
              </a:defRPr>
            </a:lvl5pPr>
          </a:lstStyle>
          <a:p>
            <a:pPr lvl="0"/>
            <a:r>
              <a:rPr lang="en-JM" dirty="0"/>
              <a:t>LOREM IPSUM</a:t>
            </a:r>
          </a:p>
        </p:txBody>
      </p:sp>
      <p:sp>
        <p:nvSpPr>
          <p:cNvPr id="17" name="Content Placeholder 10"/>
          <p:cNvSpPr>
            <a:spLocks noGrp="1"/>
          </p:cNvSpPr>
          <p:nvPr>
            <p:ph sz="quarter" idx="69" hasCustomPrompt="1"/>
          </p:nvPr>
        </p:nvSpPr>
        <p:spPr>
          <a:xfrm>
            <a:off x="5334000" y="1841501"/>
            <a:ext cx="762000" cy="316094"/>
          </a:xfrm>
          <a:prstGeom prst="roundRect">
            <a:avLst>
              <a:gd name="adj" fmla="val 8295"/>
            </a:avLst>
          </a:prstGeom>
          <a:solidFill>
            <a:schemeClr val="accent1"/>
          </a:solidFill>
        </p:spPr>
        <p:txBody>
          <a:bodyPr>
            <a:noAutofit/>
          </a:bodyPr>
          <a:lstStyle>
            <a:lvl1pPr marL="0" indent="0" algn="ctr">
              <a:buFontTx/>
              <a:buNone/>
              <a:defRPr sz="1167">
                <a:solidFill>
                  <a:schemeClr val="bg1"/>
                </a:solidFill>
                <a:latin typeface="Calibri"/>
                <a:cs typeface="Calibri"/>
              </a:defRPr>
            </a:lvl1pPr>
            <a:lvl2pPr marL="507995" indent="0">
              <a:buFontTx/>
              <a:buNone/>
              <a:defRPr sz="1333">
                <a:latin typeface="Franklin Gothic Medium" pitchFamily="34" charset="0"/>
              </a:defRPr>
            </a:lvl2pPr>
            <a:lvl3pPr marL="1015990" indent="0">
              <a:buFontTx/>
              <a:buNone/>
              <a:defRPr sz="1333">
                <a:latin typeface="Franklin Gothic Medium" pitchFamily="34" charset="0"/>
              </a:defRPr>
            </a:lvl3pPr>
            <a:lvl4pPr marL="1523985" indent="0">
              <a:buFontTx/>
              <a:buNone/>
              <a:defRPr sz="1333">
                <a:latin typeface="Franklin Gothic Medium" pitchFamily="34" charset="0"/>
              </a:defRPr>
            </a:lvl4pPr>
            <a:lvl5pPr marL="2031980" indent="0">
              <a:buFontTx/>
              <a:buNone/>
              <a:defRPr sz="1333">
                <a:latin typeface="Franklin Gothic Medium" pitchFamily="34" charset="0"/>
              </a:defRPr>
            </a:lvl5pPr>
          </a:lstStyle>
          <a:p>
            <a:pPr lvl="0"/>
            <a:r>
              <a:rPr lang="en-JM" dirty="0"/>
              <a:t>LOREM</a:t>
            </a:r>
          </a:p>
        </p:txBody>
      </p:sp>
      <p:sp>
        <p:nvSpPr>
          <p:cNvPr id="18" name="Content Placeholder 10"/>
          <p:cNvSpPr>
            <a:spLocks noGrp="1"/>
          </p:cNvSpPr>
          <p:nvPr>
            <p:ph sz="quarter" idx="70" hasCustomPrompt="1"/>
          </p:nvPr>
        </p:nvSpPr>
        <p:spPr>
          <a:xfrm>
            <a:off x="7010400" y="1844984"/>
            <a:ext cx="762000" cy="316094"/>
          </a:xfrm>
          <a:prstGeom prst="roundRect">
            <a:avLst>
              <a:gd name="adj" fmla="val 8295"/>
            </a:avLst>
          </a:prstGeom>
          <a:solidFill>
            <a:schemeClr val="tx2"/>
          </a:solidFill>
        </p:spPr>
        <p:txBody>
          <a:bodyPr>
            <a:noAutofit/>
          </a:bodyPr>
          <a:lstStyle>
            <a:lvl1pPr marL="0" indent="0" algn="ctr">
              <a:buFontTx/>
              <a:buNone/>
              <a:defRPr sz="1167">
                <a:solidFill>
                  <a:schemeClr val="bg1"/>
                </a:solidFill>
                <a:latin typeface="Calibri"/>
                <a:cs typeface="Calibri"/>
              </a:defRPr>
            </a:lvl1pPr>
            <a:lvl2pPr marL="507995" indent="0">
              <a:buFontTx/>
              <a:buNone/>
              <a:defRPr sz="1333">
                <a:latin typeface="Franklin Gothic Medium" pitchFamily="34" charset="0"/>
              </a:defRPr>
            </a:lvl2pPr>
            <a:lvl3pPr marL="1015990" indent="0">
              <a:buFontTx/>
              <a:buNone/>
              <a:defRPr sz="1333">
                <a:latin typeface="Franklin Gothic Medium" pitchFamily="34" charset="0"/>
              </a:defRPr>
            </a:lvl3pPr>
            <a:lvl4pPr marL="1523985" indent="0">
              <a:buFontTx/>
              <a:buNone/>
              <a:defRPr sz="1333">
                <a:latin typeface="Franklin Gothic Medium" pitchFamily="34" charset="0"/>
              </a:defRPr>
            </a:lvl4pPr>
            <a:lvl5pPr marL="2031980" indent="0">
              <a:buFontTx/>
              <a:buNone/>
              <a:defRPr sz="1333">
                <a:latin typeface="Franklin Gothic Medium" pitchFamily="34" charset="0"/>
              </a:defRPr>
            </a:lvl5pPr>
          </a:lstStyle>
          <a:p>
            <a:pPr lvl="0"/>
            <a:r>
              <a:rPr lang="en-JM" dirty="0"/>
              <a:t>LOREM</a:t>
            </a:r>
          </a:p>
        </p:txBody>
      </p:sp>
      <p:sp>
        <p:nvSpPr>
          <p:cNvPr id="19" name="Content Placeholder 10"/>
          <p:cNvSpPr>
            <a:spLocks noGrp="1"/>
          </p:cNvSpPr>
          <p:nvPr>
            <p:ph sz="quarter" idx="71" hasCustomPrompt="1"/>
          </p:nvPr>
        </p:nvSpPr>
        <p:spPr>
          <a:xfrm>
            <a:off x="6172200" y="1841501"/>
            <a:ext cx="762000" cy="316094"/>
          </a:xfrm>
          <a:prstGeom prst="roundRect">
            <a:avLst>
              <a:gd name="adj" fmla="val 8295"/>
            </a:avLst>
          </a:prstGeom>
          <a:solidFill>
            <a:schemeClr val="accent4"/>
          </a:solidFill>
        </p:spPr>
        <p:txBody>
          <a:bodyPr>
            <a:noAutofit/>
          </a:bodyPr>
          <a:lstStyle>
            <a:lvl1pPr marL="0" indent="0" algn="ctr">
              <a:buFontTx/>
              <a:buNone/>
              <a:defRPr sz="1167">
                <a:solidFill>
                  <a:schemeClr val="bg1"/>
                </a:solidFill>
                <a:latin typeface="Calibri"/>
                <a:cs typeface="Calibri"/>
              </a:defRPr>
            </a:lvl1pPr>
            <a:lvl2pPr marL="507995" indent="0">
              <a:buFontTx/>
              <a:buNone/>
              <a:defRPr sz="1333">
                <a:latin typeface="Franklin Gothic Medium" pitchFamily="34" charset="0"/>
              </a:defRPr>
            </a:lvl2pPr>
            <a:lvl3pPr marL="1015990" indent="0">
              <a:buFontTx/>
              <a:buNone/>
              <a:defRPr sz="1333">
                <a:latin typeface="Franklin Gothic Medium" pitchFamily="34" charset="0"/>
              </a:defRPr>
            </a:lvl3pPr>
            <a:lvl4pPr marL="1523985" indent="0">
              <a:buFontTx/>
              <a:buNone/>
              <a:defRPr sz="1333">
                <a:latin typeface="Franklin Gothic Medium" pitchFamily="34" charset="0"/>
              </a:defRPr>
            </a:lvl4pPr>
            <a:lvl5pPr marL="2031980" indent="0">
              <a:buFontTx/>
              <a:buNone/>
              <a:defRPr sz="1333">
                <a:latin typeface="Franklin Gothic Medium" pitchFamily="34" charset="0"/>
              </a:defRPr>
            </a:lvl5pPr>
          </a:lstStyle>
          <a:p>
            <a:pPr lvl="0"/>
            <a:r>
              <a:rPr lang="en-JM" dirty="0"/>
              <a:t>LOREM</a:t>
            </a:r>
          </a:p>
        </p:txBody>
      </p:sp>
      <p:sp>
        <p:nvSpPr>
          <p:cNvPr id="1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1004400" y="2220000"/>
            <a:ext cx="2340000" cy="1644667"/>
          </a:xfrm>
        </p:spPr>
        <p:txBody>
          <a:bodyPr>
            <a:normAutofit/>
          </a:bodyPr>
          <a:lstStyle>
            <a:lvl1pPr marL="0" indent="0">
              <a:buNone/>
              <a:defRPr sz="1333"/>
            </a:lvl1pPr>
          </a:lstStyle>
          <a:p>
            <a:endParaRPr lang="en-US" dirty="0"/>
          </a:p>
        </p:txBody>
      </p:sp>
      <p:sp>
        <p:nvSpPr>
          <p:cNvPr id="9" name="Picture Placeholder 8"/>
          <p:cNvSpPr>
            <a:spLocks noGrp="1"/>
          </p:cNvSpPr>
          <p:nvPr>
            <p:ph type="pic" sz="quarter" idx="11"/>
          </p:nvPr>
        </p:nvSpPr>
        <p:spPr>
          <a:xfrm>
            <a:off x="4258800" y="2220000"/>
            <a:ext cx="1332000" cy="1972000"/>
          </a:xfrm>
        </p:spPr>
        <p:txBody>
          <a:bodyPr>
            <a:normAutofit/>
          </a:bodyPr>
          <a:lstStyle>
            <a:lvl1pPr marL="0" indent="0">
              <a:buNone/>
              <a:defRPr sz="1333"/>
            </a:lvl1pPr>
          </a:lstStyle>
          <a:p>
            <a:endParaRPr lang="en-US" dirty="0"/>
          </a:p>
        </p:txBody>
      </p:sp>
      <p:sp>
        <p:nvSpPr>
          <p:cNvPr id="11" name="Picture Placeholder 10"/>
          <p:cNvSpPr>
            <a:spLocks noGrp="1"/>
          </p:cNvSpPr>
          <p:nvPr>
            <p:ph type="pic" sz="quarter" idx="12"/>
          </p:nvPr>
        </p:nvSpPr>
        <p:spPr>
          <a:xfrm>
            <a:off x="6444000" y="2272000"/>
            <a:ext cx="936000" cy="1839997"/>
          </a:xfrm>
        </p:spPr>
        <p:txBody>
          <a:bodyPr>
            <a:normAutofit/>
          </a:bodyPr>
          <a:lstStyle>
            <a:lvl1pPr marL="0" indent="0">
              <a:buNone/>
              <a:defRPr sz="1333"/>
            </a:lvl1pPr>
          </a:lstStyle>
          <a:p>
            <a:endParaRPr lang="en-US" dirty="0"/>
          </a:p>
        </p:txBody>
      </p:sp>
      <p:sp>
        <p:nvSpPr>
          <p:cNvPr id="16"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406767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Text Placeholder 3"/>
          <p:cNvSpPr>
            <a:spLocks noGrp="1"/>
          </p:cNvSpPr>
          <p:nvPr>
            <p:ph type="body" sz="quarter" idx="60"/>
          </p:nvPr>
        </p:nvSpPr>
        <p:spPr>
          <a:xfrm>
            <a:off x="4572001" y="1901420"/>
            <a:ext cx="2919699" cy="338667"/>
          </a:xfrm>
        </p:spPr>
        <p:txBody>
          <a:bodyPr anchor="ctr">
            <a:noAutofit/>
          </a:bodyPr>
          <a:lstStyle>
            <a:lvl1pPr marL="0" indent="0" algn="l">
              <a:buFontTx/>
              <a:buNone/>
              <a:defRPr sz="1333">
                <a:solidFill>
                  <a:schemeClr val="tx1">
                    <a:lumMod val="65000"/>
                    <a:lumOff val="35000"/>
                  </a:schemeClr>
                </a:solidFill>
                <a:latin typeface="Calibri"/>
                <a:ea typeface="Open Sans" pitchFamily="34" charset="0"/>
                <a:cs typeface="Calibri"/>
              </a:defRPr>
            </a:lvl1pPr>
            <a:lvl2pPr marL="507995" indent="0">
              <a:buFontTx/>
              <a:buNone/>
              <a:defRPr sz="1556">
                <a:solidFill>
                  <a:schemeClr val="tx1">
                    <a:lumMod val="75000"/>
                    <a:lumOff val="25000"/>
                  </a:schemeClr>
                </a:solidFill>
                <a:latin typeface="Nexa Bold" pitchFamily="50" charset="0"/>
              </a:defRPr>
            </a:lvl2pPr>
            <a:lvl3pPr marL="1015990" indent="0">
              <a:buFontTx/>
              <a:buNone/>
              <a:defRPr sz="1333">
                <a:solidFill>
                  <a:schemeClr val="tx1">
                    <a:lumMod val="75000"/>
                    <a:lumOff val="25000"/>
                  </a:schemeClr>
                </a:solidFill>
                <a:latin typeface="Nexa Bold" pitchFamily="50" charset="0"/>
              </a:defRPr>
            </a:lvl3pPr>
            <a:lvl4pPr marL="1523985" indent="0">
              <a:buFontTx/>
              <a:buNone/>
              <a:defRPr sz="1222">
                <a:solidFill>
                  <a:schemeClr val="tx1">
                    <a:lumMod val="75000"/>
                    <a:lumOff val="25000"/>
                  </a:schemeClr>
                </a:solidFill>
                <a:latin typeface="Nexa Bold" pitchFamily="50" charset="0"/>
              </a:defRPr>
            </a:lvl4pPr>
            <a:lvl5pPr marL="2031980" indent="0">
              <a:buFontTx/>
              <a:buNone/>
              <a:defRPr sz="1222">
                <a:solidFill>
                  <a:schemeClr val="tx1">
                    <a:lumMod val="75000"/>
                    <a:lumOff val="25000"/>
                  </a:schemeClr>
                </a:solidFill>
                <a:latin typeface="Nexa Bold" pitchFamily="50" charset="0"/>
              </a:defRPr>
            </a:lvl5pPr>
          </a:lstStyle>
          <a:p>
            <a:pPr lvl="0"/>
            <a:endParaRPr lang="en-JM" dirty="0"/>
          </a:p>
        </p:txBody>
      </p:sp>
      <p:sp>
        <p:nvSpPr>
          <p:cNvPr id="9" name="Text Placeholder 7"/>
          <p:cNvSpPr>
            <a:spLocks noGrp="1"/>
          </p:cNvSpPr>
          <p:nvPr>
            <p:ph type="body" sz="quarter" idx="64"/>
          </p:nvPr>
        </p:nvSpPr>
        <p:spPr>
          <a:xfrm>
            <a:off x="4038605" y="3865624"/>
            <a:ext cx="4419603" cy="931333"/>
          </a:xfrm>
        </p:spPr>
        <p:txBody>
          <a:bodyPr>
            <a:noAutofit/>
          </a:bodyPr>
          <a:lstStyle>
            <a:lvl1pPr marL="0" indent="0" algn="l">
              <a:buFontTx/>
              <a:buNone/>
              <a:defRPr sz="1333">
                <a:solidFill>
                  <a:schemeClr val="tx1">
                    <a:lumMod val="65000"/>
                    <a:lumOff val="35000"/>
                  </a:schemeClr>
                </a:solidFill>
              </a:defRPr>
            </a:lvl1pPr>
            <a:lvl2pPr marL="507995" indent="0">
              <a:buFontTx/>
              <a:buNone/>
              <a:defRPr sz="1333">
                <a:solidFill>
                  <a:schemeClr val="tx1">
                    <a:lumMod val="75000"/>
                    <a:lumOff val="25000"/>
                  </a:schemeClr>
                </a:solidFill>
              </a:defRPr>
            </a:lvl2pPr>
            <a:lvl3pPr marL="1015990" indent="0">
              <a:buFontTx/>
              <a:buNone/>
              <a:defRPr sz="1333">
                <a:solidFill>
                  <a:schemeClr val="tx1">
                    <a:lumMod val="75000"/>
                    <a:lumOff val="25000"/>
                  </a:schemeClr>
                </a:solidFill>
              </a:defRPr>
            </a:lvl3pPr>
            <a:lvl4pPr marL="1523985" indent="0">
              <a:buFontTx/>
              <a:buNone/>
              <a:defRPr sz="1333">
                <a:solidFill>
                  <a:schemeClr val="tx1">
                    <a:lumMod val="75000"/>
                    <a:lumOff val="25000"/>
                  </a:schemeClr>
                </a:solidFill>
              </a:defRPr>
            </a:lvl4pPr>
            <a:lvl5pPr marL="2031980" indent="0">
              <a:buFontTx/>
              <a:buNone/>
              <a:defRPr sz="1333">
                <a:solidFill>
                  <a:schemeClr val="tx1">
                    <a:lumMod val="75000"/>
                    <a:lumOff val="25000"/>
                  </a:schemeClr>
                </a:solidFill>
              </a:defRPr>
            </a:lvl5pPr>
          </a:lstStyle>
          <a:p>
            <a:pPr lvl="0"/>
            <a:endParaRPr lang="en-JM" dirty="0"/>
          </a:p>
        </p:txBody>
      </p:sp>
      <p:sp>
        <p:nvSpPr>
          <p:cNvPr id="11" name="Text Placeholder 3"/>
          <p:cNvSpPr>
            <a:spLocks noGrp="1"/>
          </p:cNvSpPr>
          <p:nvPr>
            <p:ph type="body" sz="quarter" idx="70"/>
          </p:nvPr>
        </p:nvSpPr>
        <p:spPr>
          <a:xfrm>
            <a:off x="1143000" y="4296833"/>
            <a:ext cx="2336540" cy="338667"/>
          </a:xfrm>
        </p:spPr>
        <p:txBody>
          <a:bodyPr>
            <a:noAutofit/>
          </a:bodyPr>
          <a:lstStyle>
            <a:lvl1pPr marL="0" indent="0" algn="ctr">
              <a:buFontTx/>
              <a:buNone/>
              <a:defRPr sz="1333">
                <a:solidFill>
                  <a:schemeClr val="tx1">
                    <a:lumMod val="65000"/>
                    <a:lumOff val="35000"/>
                  </a:schemeClr>
                </a:solidFill>
                <a:latin typeface="Calibri"/>
              </a:defRPr>
            </a:lvl1pPr>
            <a:lvl2pPr marL="507995" indent="0">
              <a:buFontTx/>
              <a:buNone/>
              <a:defRPr sz="1556">
                <a:solidFill>
                  <a:schemeClr val="tx1">
                    <a:lumMod val="75000"/>
                    <a:lumOff val="25000"/>
                  </a:schemeClr>
                </a:solidFill>
                <a:latin typeface="Nexa Bold" pitchFamily="50" charset="0"/>
              </a:defRPr>
            </a:lvl2pPr>
            <a:lvl3pPr marL="1015990" indent="0">
              <a:buFontTx/>
              <a:buNone/>
              <a:defRPr sz="1333">
                <a:solidFill>
                  <a:schemeClr val="tx1">
                    <a:lumMod val="75000"/>
                    <a:lumOff val="25000"/>
                  </a:schemeClr>
                </a:solidFill>
                <a:latin typeface="Nexa Bold" pitchFamily="50" charset="0"/>
              </a:defRPr>
            </a:lvl3pPr>
            <a:lvl4pPr marL="1523985" indent="0">
              <a:buFontTx/>
              <a:buNone/>
              <a:defRPr sz="1222">
                <a:solidFill>
                  <a:schemeClr val="tx1">
                    <a:lumMod val="75000"/>
                    <a:lumOff val="25000"/>
                  </a:schemeClr>
                </a:solidFill>
                <a:latin typeface="Nexa Bold" pitchFamily="50" charset="0"/>
              </a:defRPr>
            </a:lvl4pPr>
            <a:lvl5pPr marL="2031980" indent="0">
              <a:buFontTx/>
              <a:buNone/>
              <a:defRPr sz="1222">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19" y="2391833"/>
            <a:ext cx="4081981" cy="973667"/>
          </a:xfrm>
        </p:spPr>
        <p:txBody>
          <a:bodyPr>
            <a:noAutofit/>
          </a:bodyPr>
          <a:lstStyle>
            <a:lvl1pPr marL="0" indent="0" algn="l">
              <a:buFontTx/>
              <a:buNone/>
              <a:defRPr sz="1333">
                <a:solidFill>
                  <a:schemeClr val="tx1">
                    <a:lumMod val="65000"/>
                    <a:lumOff val="35000"/>
                  </a:schemeClr>
                </a:solidFill>
              </a:defRPr>
            </a:lvl1pPr>
            <a:lvl2pPr marL="507995" indent="0">
              <a:buFontTx/>
              <a:buNone/>
              <a:defRPr sz="1333">
                <a:solidFill>
                  <a:schemeClr val="tx1">
                    <a:lumMod val="75000"/>
                    <a:lumOff val="25000"/>
                  </a:schemeClr>
                </a:solidFill>
              </a:defRPr>
            </a:lvl2pPr>
            <a:lvl3pPr marL="1015990" indent="0">
              <a:buFontTx/>
              <a:buNone/>
              <a:defRPr sz="1333">
                <a:solidFill>
                  <a:schemeClr val="tx1">
                    <a:lumMod val="75000"/>
                    <a:lumOff val="25000"/>
                  </a:schemeClr>
                </a:solidFill>
              </a:defRPr>
            </a:lvl3pPr>
            <a:lvl4pPr marL="1523985" indent="0">
              <a:buFontTx/>
              <a:buNone/>
              <a:defRPr sz="1333">
                <a:solidFill>
                  <a:schemeClr val="tx1">
                    <a:lumMod val="75000"/>
                    <a:lumOff val="25000"/>
                  </a:schemeClr>
                </a:solidFill>
              </a:defRPr>
            </a:lvl4pPr>
            <a:lvl5pPr marL="2031980" indent="0">
              <a:buFontTx/>
              <a:buNone/>
              <a:defRPr sz="1333">
                <a:solidFill>
                  <a:schemeClr val="tx1">
                    <a:lumMod val="75000"/>
                    <a:lumOff val="25000"/>
                  </a:schemeClr>
                </a:solidFill>
              </a:defRPr>
            </a:lvl5pPr>
          </a:lstStyle>
          <a:p>
            <a:pPr lvl="0"/>
            <a:endParaRPr lang="en-JM" dirty="0"/>
          </a:p>
        </p:txBody>
      </p:sp>
      <p:sp>
        <p:nvSpPr>
          <p:cNvPr id="13" name="Picture Placeholder 28"/>
          <p:cNvSpPr>
            <a:spLocks noGrp="1"/>
          </p:cNvSpPr>
          <p:nvPr>
            <p:ph type="pic" sz="quarter" idx="50"/>
          </p:nvPr>
        </p:nvSpPr>
        <p:spPr>
          <a:xfrm>
            <a:off x="1347852" y="1984447"/>
            <a:ext cx="1911096" cy="212344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556">
                <a:solidFill>
                  <a:schemeClr val="tx1">
                    <a:lumMod val="50000"/>
                    <a:lumOff val="50000"/>
                  </a:schemeClr>
                </a:solidFill>
                <a:latin typeface="Calibri"/>
                <a:cs typeface="Calibri"/>
              </a:defRPr>
            </a:lvl1pPr>
          </a:lstStyle>
          <a:p>
            <a:endParaRPr lang="en-JM" dirty="0"/>
          </a:p>
        </p:txBody>
      </p:sp>
      <p:sp>
        <p:nvSpPr>
          <p:cNvPr id="18" name="Text Placeholder 3"/>
          <p:cNvSpPr>
            <a:spLocks noGrp="1"/>
          </p:cNvSpPr>
          <p:nvPr>
            <p:ph type="body" sz="quarter" idx="72"/>
          </p:nvPr>
        </p:nvSpPr>
        <p:spPr>
          <a:xfrm>
            <a:off x="4572001" y="3534833"/>
            <a:ext cx="2919699" cy="338667"/>
          </a:xfrm>
        </p:spPr>
        <p:txBody>
          <a:bodyPr anchor="ctr">
            <a:noAutofit/>
          </a:bodyPr>
          <a:lstStyle>
            <a:lvl1pPr marL="0" indent="0" algn="l">
              <a:buFontTx/>
              <a:buNone/>
              <a:defRPr sz="1333">
                <a:solidFill>
                  <a:schemeClr val="tx1">
                    <a:lumMod val="65000"/>
                    <a:lumOff val="35000"/>
                  </a:schemeClr>
                </a:solidFill>
                <a:latin typeface="Calibri"/>
                <a:ea typeface="Open Sans" pitchFamily="34" charset="0"/>
                <a:cs typeface="Calibri"/>
              </a:defRPr>
            </a:lvl1pPr>
            <a:lvl2pPr marL="507995" indent="0">
              <a:buFontTx/>
              <a:buNone/>
              <a:defRPr sz="1556">
                <a:solidFill>
                  <a:schemeClr val="tx1">
                    <a:lumMod val="75000"/>
                    <a:lumOff val="25000"/>
                  </a:schemeClr>
                </a:solidFill>
                <a:latin typeface="Nexa Bold" pitchFamily="50" charset="0"/>
              </a:defRPr>
            </a:lvl2pPr>
            <a:lvl3pPr marL="1015990" indent="0">
              <a:buFontTx/>
              <a:buNone/>
              <a:defRPr sz="1333">
                <a:solidFill>
                  <a:schemeClr val="tx1">
                    <a:lumMod val="75000"/>
                    <a:lumOff val="25000"/>
                  </a:schemeClr>
                </a:solidFill>
                <a:latin typeface="Nexa Bold" pitchFamily="50" charset="0"/>
              </a:defRPr>
            </a:lvl3pPr>
            <a:lvl4pPr marL="1523985" indent="0">
              <a:buFontTx/>
              <a:buNone/>
              <a:defRPr sz="1222">
                <a:solidFill>
                  <a:schemeClr val="tx1">
                    <a:lumMod val="75000"/>
                    <a:lumOff val="25000"/>
                  </a:schemeClr>
                </a:solidFill>
                <a:latin typeface="Nexa Bold" pitchFamily="50" charset="0"/>
              </a:defRPr>
            </a:lvl4pPr>
            <a:lvl5pPr marL="2031980" indent="0">
              <a:buFontTx/>
              <a:buNone/>
              <a:defRPr sz="1222">
                <a:solidFill>
                  <a:schemeClr val="tx1">
                    <a:lumMod val="75000"/>
                    <a:lumOff val="25000"/>
                  </a:schemeClr>
                </a:solidFill>
                <a:latin typeface="Nexa Bold" pitchFamily="50" charset="0"/>
              </a:defRPr>
            </a:lvl5pPr>
          </a:lstStyle>
          <a:p>
            <a:pPr lvl="0"/>
            <a:endParaRPr lang="en-JM" dirty="0"/>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121864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cxnSp>
        <p:nvCxnSpPr>
          <p:cNvPr id="8" name="Straight Connector 7"/>
          <p:cNvCxnSpPr/>
          <p:nvPr userDrawn="1"/>
        </p:nvCxnSpPr>
        <p:spPr>
          <a:xfrm>
            <a:off x="4572000" y="2041711"/>
            <a:ext cx="0" cy="1839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1" y="2068153"/>
            <a:ext cx="2987675" cy="711739"/>
          </a:xfrm>
        </p:spPr>
        <p:txBody>
          <a:bodyPr>
            <a:normAutofit/>
          </a:bodyPr>
          <a:lstStyle>
            <a:lvl1pPr marL="0" indent="0">
              <a:buFontTx/>
              <a:buNone/>
              <a:defRPr sz="1222">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625477" y="1763889"/>
            <a:ext cx="2459037" cy="416278"/>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vl2pPr marL="507995" indent="0">
              <a:buFontTx/>
              <a:buNone/>
              <a:defRPr sz="1556">
                <a:solidFill>
                  <a:srgbClr val="0070C0"/>
                </a:solidFill>
              </a:defRPr>
            </a:lvl2pPr>
            <a:lvl3pPr marL="1015990" indent="0">
              <a:buFontTx/>
              <a:buNone/>
              <a:defRPr sz="1556">
                <a:solidFill>
                  <a:srgbClr val="0070C0"/>
                </a:solidFill>
              </a:defRPr>
            </a:lvl3pPr>
            <a:lvl4pPr marL="1523985" indent="0">
              <a:buFontTx/>
              <a:buNone/>
              <a:defRPr sz="1556">
                <a:solidFill>
                  <a:srgbClr val="0070C0"/>
                </a:solidFill>
              </a:defRPr>
            </a:lvl4pPr>
            <a:lvl5pPr marL="2031980" indent="0">
              <a:buFontTx/>
              <a:buNone/>
              <a:defRPr sz="1556">
                <a:solidFill>
                  <a:srgbClr val="0070C0"/>
                </a:solidFill>
              </a:defRPr>
            </a:lvl5pPr>
          </a:lstStyle>
          <a:p>
            <a:pPr lvl="0"/>
            <a:endParaRPr lang="en-JM" dirty="0"/>
          </a:p>
        </p:txBody>
      </p:sp>
      <p:sp>
        <p:nvSpPr>
          <p:cNvPr id="13" name="Text Placeholder 4"/>
          <p:cNvSpPr>
            <a:spLocks noGrp="1"/>
          </p:cNvSpPr>
          <p:nvPr>
            <p:ph type="body" sz="quarter" idx="17"/>
          </p:nvPr>
        </p:nvSpPr>
        <p:spPr>
          <a:xfrm>
            <a:off x="5257805" y="2061097"/>
            <a:ext cx="2987675" cy="711739"/>
          </a:xfrm>
        </p:spPr>
        <p:txBody>
          <a:bodyPr>
            <a:normAutofit/>
          </a:bodyPr>
          <a:lstStyle>
            <a:lvl1pPr marL="0" indent="0">
              <a:buFontTx/>
              <a:buNone/>
              <a:defRPr sz="1222">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80" y="1756832"/>
            <a:ext cx="2459037" cy="416278"/>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vl2pPr marL="507995" indent="0">
              <a:buFontTx/>
              <a:buNone/>
              <a:defRPr sz="1556">
                <a:solidFill>
                  <a:srgbClr val="0070C0"/>
                </a:solidFill>
              </a:defRPr>
            </a:lvl2pPr>
            <a:lvl3pPr marL="1015990" indent="0">
              <a:buFontTx/>
              <a:buNone/>
              <a:defRPr sz="1556">
                <a:solidFill>
                  <a:srgbClr val="0070C0"/>
                </a:solidFill>
              </a:defRPr>
            </a:lvl3pPr>
            <a:lvl4pPr marL="1523985" indent="0">
              <a:buFontTx/>
              <a:buNone/>
              <a:defRPr sz="1556">
                <a:solidFill>
                  <a:srgbClr val="0070C0"/>
                </a:solidFill>
              </a:defRPr>
            </a:lvl4pPr>
            <a:lvl5pPr marL="2031980" indent="0">
              <a:buFontTx/>
              <a:buNone/>
              <a:defRPr sz="1556">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75172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cxnSp>
        <p:nvCxnSpPr>
          <p:cNvPr id="8" name="Straight Connector 7"/>
          <p:cNvCxnSpPr/>
          <p:nvPr userDrawn="1"/>
        </p:nvCxnSpPr>
        <p:spPr>
          <a:xfrm>
            <a:off x="4572000" y="2041711"/>
            <a:ext cx="0" cy="18399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5"/>
          </p:nvPr>
        </p:nvSpPr>
        <p:spPr>
          <a:xfrm>
            <a:off x="609601" y="2017889"/>
            <a:ext cx="2987675" cy="711739"/>
          </a:xfrm>
        </p:spPr>
        <p:txBody>
          <a:bodyPr>
            <a:normAutofit/>
          </a:bodyPr>
          <a:lstStyle>
            <a:lvl1pPr marL="0" indent="0" algn="r">
              <a:buFontTx/>
              <a:buNone/>
              <a:defRPr sz="1222">
                <a:solidFill>
                  <a:schemeClr val="tx1">
                    <a:lumMod val="65000"/>
                    <a:lumOff val="35000"/>
                  </a:schemeClr>
                </a:solidFill>
              </a:defRPr>
            </a:lvl1pPr>
          </a:lstStyle>
          <a:p>
            <a:pPr lvl="0"/>
            <a:endParaRPr lang="en-JM" dirty="0"/>
          </a:p>
        </p:txBody>
      </p:sp>
      <p:sp>
        <p:nvSpPr>
          <p:cNvPr id="12" name="Text Placeholder 7"/>
          <p:cNvSpPr>
            <a:spLocks noGrp="1"/>
          </p:cNvSpPr>
          <p:nvPr>
            <p:ph type="body" sz="quarter" idx="16"/>
          </p:nvPr>
        </p:nvSpPr>
        <p:spPr>
          <a:xfrm>
            <a:off x="1143001" y="1763889"/>
            <a:ext cx="2459037" cy="416278"/>
          </a:xfrm>
        </p:spPr>
        <p:txBody>
          <a:bodyPr>
            <a:noAutofit/>
          </a:bodyPr>
          <a:lstStyle>
            <a:lvl1pPr marL="0" indent="0" algn="r">
              <a:buFontTx/>
              <a:buNone/>
              <a:defRPr sz="1222">
                <a:solidFill>
                  <a:schemeClr val="tx1">
                    <a:lumMod val="65000"/>
                    <a:lumOff val="35000"/>
                  </a:schemeClr>
                </a:solidFill>
                <a:latin typeface="Calibri"/>
                <a:ea typeface="Open Sans" pitchFamily="34" charset="0"/>
                <a:cs typeface="Calibri"/>
              </a:defRPr>
            </a:lvl1pPr>
            <a:lvl2pPr marL="507995" indent="0">
              <a:buFontTx/>
              <a:buNone/>
              <a:defRPr sz="1556">
                <a:solidFill>
                  <a:srgbClr val="0070C0"/>
                </a:solidFill>
              </a:defRPr>
            </a:lvl2pPr>
            <a:lvl3pPr marL="1015990" indent="0">
              <a:buFontTx/>
              <a:buNone/>
              <a:defRPr sz="1556">
                <a:solidFill>
                  <a:srgbClr val="0070C0"/>
                </a:solidFill>
              </a:defRPr>
            </a:lvl3pPr>
            <a:lvl4pPr marL="1523985" indent="0">
              <a:buFontTx/>
              <a:buNone/>
              <a:defRPr sz="1556">
                <a:solidFill>
                  <a:srgbClr val="0070C0"/>
                </a:solidFill>
              </a:defRPr>
            </a:lvl4pPr>
            <a:lvl5pPr marL="2031980" indent="0">
              <a:buFontTx/>
              <a:buNone/>
              <a:defRPr sz="1556">
                <a:solidFill>
                  <a:srgbClr val="0070C0"/>
                </a:solidFill>
              </a:defRPr>
            </a:lvl5pPr>
          </a:lstStyle>
          <a:p>
            <a:pPr lvl="0"/>
            <a:endParaRPr lang="en-JM" dirty="0"/>
          </a:p>
        </p:txBody>
      </p:sp>
      <p:sp>
        <p:nvSpPr>
          <p:cNvPr id="13" name="Text Placeholder 4"/>
          <p:cNvSpPr>
            <a:spLocks noGrp="1"/>
          </p:cNvSpPr>
          <p:nvPr>
            <p:ph type="body" sz="quarter" idx="17"/>
          </p:nvPr>
        </p:nvSpPr>
        <p:spPr>
          <a:xfrm>
            <a:off x="5257805" y="2010834"/>
            <a:ext cx="2987675" cy="711739"/>
          </a:xfrm>
        </p:spPr>
        <p:txBody>
          <a:bodyPr>
            <a:normAutofit/>
          </a:bodyPr>
          <a:lstStyle>
            <a:lvl1pPr marL="0" indent="0">
              <a:buFontTx/>
              <a:buNone/>
              <a:defRPr sz="1222">
                <a:solidFill>
                  <a:schemeClr val="tx1">
                    <a:lumMod val="65000"/>
                    <a:lumOff val="35000"/>
                  </a:schemeClr>
                </a:solidFill>
              </a:defRPr>
            </a:lvl1pPr>
          </a:lstStyle>
          <a:p>
            <a:pPr lvl="0"/>
            <a:endParaRPr lang="en-JM" dirty="0"/>
          </a:p>
        </p:txBody>
      </p:sp>
      <p:sp>
        <p:nvSpPr>
          <p:cNvPr id="14" name="Text Placeholder 7"/>
          <p:cNvSpPr>
            <a:spLocks noGrp="1"/>
          </p:cNvSpPr>
          <p:nvPr>
            <p:ph type="body" sz="quarter" idx="18"/>
          </p:nvPr>
        </p:nvSpPr>
        <p:spPr>
          <a:xfrm>
            <a:off x="5273680" y="1756832"/>
            <a:ext cx="2459037" cy="416278"/>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vl2pPr marL="507995" indent="0">
              <a:buFontTx/>
              <a:buNone/>
              <a:defRPr sz="1556">
                <a:solidFill>
                  <a:srgbClr val="0070C0"/>
                </a:solidFill>
              </a:defRPr>
            </a:lvl2pPr>
            <a:lvl3pPr marL="1015990" indent="0">
              <a:buFontTx/>
              <a:buNone/>
              <a:defRPr sz="1556">
                <a:solidFill>
                  <a:srgbClr val="0070C0"/>
                </a:solidFill>
              </a:defRPr>
            </a:lvl3pPr>
            <a:lvl4pPr marL="1523985" indent="0">
              <a:buFontTx/>
              <a:buNone/>
              <a:defRPr sz="1556">
                <a:solidFill>
                  <a:srgbClr val="0070C0"/>
                </a:solidFill>
              </a:defRPr>
            </a:lvl4pPr>
            <a:lvl5pPr marL="2031980" indent="0">
              <a:buFontTx/>
              <a:buNone/>
              <a:defRPr sz="1556">
                <a:solidFill>
                  <a:srgbClr val="0070C0"/>
                </a:solidFill>
              </a:defRPr>
            </a:lvl5pPr>
          </a:lstStyle>
          <a:p>
            <a:pPr lvl="0"/>
            <a:endParaRPr lang="en-JM" dirty="0"/>
          </a:p>
        </p:txBody>
      </p:sp>
      <p:sp>
        <p:nvSpPr>
          <p:cNvPr id="16"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9886865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6"/>
          <p:cNvSpPr>
            <a:spLocks noGrp="1"/>
          </p:cNvSpPr>
          <p:nvPr>
            <p:ph type="pic" sz="quarter" idx="12"/>
          </p:nvPr>
        </p:nvSpPr>
        <p:spPr>
          <a:xfrm>
            <a:off x="7612800" y="1878167"/>
            <a:ext cx="762000" cy="2680000"/>
          </a:xfrm>
        </p:spPr>
        <p:txBody>
          <a:bodyPr>
            <a:normAutofit/>
          </a:bodyPr>
          <a:lstStyle>
            <a:lvl1pPr marL="0" indent="0">
              <a:buNone/>
              <a:defRPr sz="1167"/>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Picture Placeholder 6"/>
          <p:cNvSpPr>
            <a:spLocks noGrp="1"/>
          </p:cNvSpPr>
          <p:nvPr>
            <p:ph type="pic" sz="quarter" idx="11"/>
          </p:nvPr>
        </p:nvSpPr>
        <p:spPr>
          <a:xfrm>
            <a:off x="6781800" y="1878167"/>
            <a:ext cx="762000" cy="2680000"/>
          </a:xfrm>
        </p:spPr>
        <p:txBody>
          <a:bodyPr>
            <a:normAutofit/>
          </a:bodyPr>
          <a:lstStyle>
            <a:lvl1pPr marL="0" indent="0">
              <a:buNone/>
              <a:defRPr sz="1167"/>
            </a:lvl1pPr>
          </a:lstStyle>
          <a:p>
            <a:endParaRPr lang="en-US" dirty="0"/>
          </a:p>
        </p:txBody>
      </p:sp>
      <p:sp>
        <p:nvSpPr>
          <p:cNvPr id="7" name="Picture Placeholder 6"/>
          <p:cNvSpPr>
            <a:spLocks noGrp="1"/>
          </p:cNvSpPr>
          <p:nvPr>
            <p:ph type="pic" sz="quarter" idx="10"/>
          </p:nvPr>
        </p:nvSpPr>
        <p:spPr>
          <a:xfrm>
            <a:off x="5355600" y="1882167"/>
            <a:ext cx="1360800" cy="2680000"/>
          </a:xfrm>
        </p:spPr>
        <p:txBody>
          <a:bodyPr>
            <a:normAutofit/>
          </a:bodyPr>
          <a:lstStyle>
            <a:lvl1pPr marL="0" indent="0">
              <a:buNone/>
              <a:defRPr sz="1556"/>
            </a:lvl1pPr>
          </a:lstStyle>
          <a:p>
            <a:endParaRPr lang="en-US" dirty="0"/>
          </a:p>
        </p:txBody>
      </p:sp>
      <p:sp>
        <p:nvSpPr>
          <p:cNvPr id="13"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582352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884400" y="1876000"/>
            <a:ext cx="1360800" cy="2680000"/>
          </a:xfrm>
        </p:spPr>
        <p:txBody>
          <a:bodyPr>
            <a:normAutofit/>
          </a:bodyPr>
          <a:lstStyle>
            <a:lvl1pPr marL="0" indent="0">
              <a:buNone/>
              <a:defRPr sz="1556"/>
            </a:lvl1pPr>
          </a:lstStyle>
          <a:p>
            <a:endParaRPr lang="en-US" dirty="0"/>
          </a:p>
        </p:txBody>
      </p:sp>
      <p:sp>
        <p:nvSpPr>
          <p:cNvPr id="10"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121330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1"/>
                </a:solidFill>
              </a:defRPr>
            </a:lvl1pPr>
          </a:lstStyle>
          <a:p>
            <a:r>
              <a:rPr lang="en-US" dirty="0"/>
              <a:t>Click to edit Master title style</a:t>
            </a:r>
            <a:endParaRPr lang="en-JM" dirty="0"/>
          </a:p>
        </p:txBody>
      </p:sp>
      <p:sp>
        <p:nvSpPr>
          <p:cNvPr id="7" name="Picture Placeholder 17"/>
          <p:cNvSpPr>
            <a:spLocks noGrp="1"/>
          </p:cNvSpPr>
          <p:nvPr>
            <p:ph type="pic" sz="quarter" idx="13"/>
          </p:nvPr>
        </p:nvSpPr>
        <p:spPr>
          <a:xfrm>
            <a:off x="4648200" y="2180169"/>
            <a:ext cx="3924300" cy="2584097"/>
          </a:xfrm>
          <a:prstGeom prst="roundRect">
            <a:avLst>
              <a:gd name="adj" fmla="val 0"/>
            </a:avLst>
          </a:prstGeom>
        </p:spPr>
        <p:txBody>
          <a:bodyPr>
            <a:normAutofit/>
          </a:bodyPr>
          <a:lstStyle>
            <a:lvl1pPr marL="0" indent="0">
              <a:buFontTx/>
              <a:buNone/>
              <a:defRPr sz="1778">
                <a:solidFill>
                  <a:srgbClr val="17252F"/>
                </a:solidFill>
              </a:defRPr>
            </a:lvl1pPr>
          </a:lstStyle>
          <a:p>
            <a:endParaRPr lang="en-JM" dirty="0"/>
          </a:p>
        </p:txBody>
      </p:sp>
      <p:sp>
        <p:nvSpPr>
          <p:cNvPr id="8" name="Text Placeholder 19"/>
          <p:cNvSpPr>
            <a:spLocks noGrp="1"/>
          </p:cNvSpPr>
          <p:nvPr>
            <p:ph type="body" sz="quarter" idx="14"/>
          </p:nvPr>
        </p:nvSpPr>
        <p:spPr>
          <a:xfrm>
            <a:off x="1219200" y="2434168"/>
            <a:ext cx="2971800" cy="926041"/>
          </a:xfrm>
        </p:spPr>
        <p:txBody>
          <a:bodyPr>
            <a:normAutofit/>
          </a:bodyPr>
          <a:lstStyle>
            <a:lvl1pPr marL="0" indent="0">
              <a:buFontTx/>
              <a:buNone/>
              <a:defRPr sz="1222">
                <a:solidFill>
                  <a:schemeClr val="tx1">
                    <a:lumMod val="65000"/>
                    <a:lumOff val="3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9" name="Text Placeholder 21"/>
          <p:cNvSpPr>
            <a:spLocks noGrp="1"/>
          </p:cNvSpPr>
          <p:nvPr>
            <p:ph type="body" sz="quarter" idx="15"/>
          </p:nvPr>
        </p:nvSpPr>
        <p:spPr>
          <a:xfrm>
            <a:off x="457200" y="1393473"/>
            <a:ext cx="7696200" cy="532694"/>
          </a:xfrm>
        </p:spPr>
        <p:txBody>
          <a:bodyPr>
            <a:noAutofit/>
          </a:bodyPr>
          <a:lstStyle>
            <a:lvl1pPr marL="0" indent="0" algn="ctr">
              <a:buNone/>
              <a:defRPr sz="1222">
                <a:solidFill>
                  <a:schemeClr val="tx1">
                    <a:lumMod val="65000"/>
                    <a:lumOff val="35000"/>
                  </a:schemeClr>
                </a:solidFill>
              </a:defRPr>
            </a:lvl1pPr>
            <a:lvl2pPr marL="507995" indent="0" algn="ctr">
              <a:buNone/>
              <a:defRPr sz="1222"/>
            </a:lvl2pPr>
            <a:lvl3pPr marL="1015990" indent="0" algn="ctr">
              <a:buNone/>
              <a:defRPr sz="1222"/>
            </a:lvl3pPr>
            <a:lvl4pPr marL="1523985" indent="0" algn="ctr">
              <a:buNone/>
              <a:defRPr sz="1222"/>
            </a:lvl4pPr>
            <a:lvl5pPr marL="2031980" indent="0" algn="ctr">
              <a:buNone/>
              <a:defRPr sz="1222"/>
            </a:lvl5pPr>
          </a:lstStyle>
          <a:p>
            <a:pPr lvl="0"/>
            <a:endParaRPr lang="en-JM" dirty="0"/>
          </a:p>
        </p:txBody>
      </p:sp>
      <p:sp>
        <p:nvSpPr>
          <p:cNvPr id="10" name="Text Placeholder 23"/>
          <p:cNvSpPr>
            <a:spLocks noGrp="1"/>
          </p:cNvSpPr>
          <p:nvPr>
            <p:ph type="body" sz="quarter" idx="16"/>
          </p:nvPr>
        </p:nvSpPr>
        <p:spPr>
          <a:xfrm>
            <a:off x="1219200" y="2180166"/>
            <a:ext cx="1828800" cy="396876"/>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stStyle>
          <a:p>
            <a:pPr lvl="0"/>
            <a:endParaRPr lang="en-JM" dirty="0"/>
          </a:p>
        </p:txBody>
      </p:sp>
      <p:sp>
        <p:nvSpPr>
          <p:cNvPr id="11" name="Text Placeholder 19"/>
          <p:cNvSpPr>
            <a:spLocks noGrp="1"/>
          </p:cNvSpPr>
          <p:nvPr>
            <p:ph type="body" sz="quarter" idx="17"/>
          </p:nvPr>
        </p:nvSpPr>
        <p:spPr>
          <a:xfrm>
            <a:off x="1219200" y="3963462"/>
            <a:ext cx="2971800" cy="926041"/>
          </a:xfrm>
        </p:spPr>
        <p:txBody>
          <a:bodyPr>
            <a:normAutofit/>
          </a:bodyPr>
          <a:lstStyle>
            <a:lvl1pPr marL="0" indent="0">
              <a:buFontTx/>
              <a:buNone/>
              <a:defRPr sz="1222">
                <a:solidFill>
                  <a:schemeClr val="tx1">
                    <a:lumMod val="65000"/>
                    <a:lumOff val="3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2" name="Text Placeholder 23"/>
          <p:cNvSpPr>
            <a:spLocks noGrp="1"/>
          </p:cNvSpPr>
          <p:nvPr>
            <p:ph type="body" sz="quarter" idx="18"/>
          </p:nvPr>
        </p:nvSpPr>
        <p:spPr>
          <a:xfrm>
            <a:off x="1219200" y="3709461"/>
            <a:ext cx="1828800" cy="396876"/>
          </a:xfrm>
        </p:spPr>
        <p:txBody>
          <a:bodyPr>
            <a:noAutofit/>
          </a:bodyPr>
          <a:lstStyle>
            <a:lvl1pPr marL="0" indent="0">
              <a:buFontTx/>
              <a:buNone/>
              <a:defRPr sz="1222">
                <a:solidFill>
                  <a:schemeClr val="tx1">
                    <a:lumMod val="65000"/>
                    <a:lumOff val="35000"/>
                  </a:schemeClr>
                </a:solidFill>
                <a:latin typeface="Calibri"/>
                <a:ea typeface="Open Sans" pitchFamily="34" charset="0"/>
                <a:cs typeface="Calibri"/>
              </a:defRPr>
            </a:lvl1pPr>
          </a:lstStyle>
          <a:p>
            <a:pPr lvl="0"/>
            <a:endParaRPr lang="en-JM" dirty="0"/>
          </a:p>
        </p:txBody>
      </p:sp>
      <p:sp>
        <p:nvSpPr>
          <p:cNvPr id="1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909217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JM" dirty="0"/>
          </a:p>
        </p:txBody>
      </p:sp>
      <p:sp>
        <p:nvSpPr>
          <p:cNvPr id="9" name="Text Placeholder 21"/>
          <p:cNvSpPr>
            <a:spLocks noGrp="1"/>
          </p:cNvSpPr>
          <p:nvPr>
            <p:ph type="body" sz="quarter" idx="15"/>
          </p:nvPr>
        </p:nvSpPr>
        <p:spPr>
          <a:xfrm>
            <a:off x="457200" y="1393473"/>
            <a:ext cx="7924800" cy="532694"/>
          </a:xfrm>
        </p:spPr>
        <p:txBody>
          <a:bodyPr>
            <a:noAutofit/>
          </a:bodyPr>
          <a:lstStyle>
            <a:lvl1pPr marL="0" indent="0" algn="ctr">
              <a:buNone/>
              <a:defRPr sz="1222">
                <a:solidFill>
                  <a:schemeClr val="tx1">
                    <a:lumMod val="65000"/>
                    <a:lumOff val="35000"/>
                  </a:schemeClr>
                </a:solidFill>
              </a:defRPr>
            </a:lvl1pPr>
            <a:lvl2pPr marL="507995" indent="0" algn="ctr">
              <a:buNone/>
              <a:defRPr sz="1222"/>
            </a:lvl2pPr>
            <a:lvl3pPr marL="1015990" indent="0" algn="ctr">
              <a:buNone/>
              <a:defRPr sz="1222"/>
            </a:lvl3pPr>
            <a:lvl4pPr marL="1523985" indent="0" algn="ctr">
              <a:buNone/>
              <a:defRPr sz="1222"/>
            </a:lvl4pPr>
            <a:lvl5pPr marL="2031980" indent="0" algn="ctr">
              <a:buNone/>
              <a:defRPr sz="1222"/>
            </a:lvl5pPr>
          </a:lstStyle>
          <a:p>
            <a:pPr lvl="0"/>
            <a:endParaRPr lang="en-JM" dirty="0"/>
          </a:p>
        </p:txBody>
      </p:sp>
      <p:sp>
        <p:nvSpPr>
          <p:cNvPr id="14"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3" name="TextBox 22"/>
          <p:cNvSpPr txBox="1"/>
          <p:nvPr userDrawn="1"/>
        </p:nvSpPr>
        <p:spPr>
          <a:xfrm>
            <a:off x="381000" y="3164872"/>
            <a:ext cx="381000" cy="1118319"/>
          </a:xfrm>
          <a:prstGeom prst="rect">
            <a:avLst/>
          </a:prstGeom>
          <a:noFill/>
        </p:spPr>
        <p:txBody>
          <a:bodyPr wrap="square" rtlCol="0">
            <a:spAutoFit/>
          </a:bodyPr>
          <a:lstStyle/>
          <a:p>
            <a:r>
              <a:rPr lang="en-US" sz="6667" spc="-333" dirty="0">
                <a:solidFill>
                  <a:srgbClr val="CFD6DC"/>
                </a:solidFill>
                <a:latin typeface="Calibri"/>
                <a:cs typeface="Calibri"/>
              </a:rPr>
              <a:t>“</a:t>
            </a:r>
          </a:p>
        </p:txBody>
      </p:sp>
      <p:sp>
        <p:nvSpPr>
          <p:cNvPr id="24" name="TextBox 23"/>
          <p:cNvSpPr txBox="1"/>
          <p:nvPr userDrawn="1"/>
        </p:nvSpPr>
        <p:spPr>
          <a:xfrm>
            <a:off x="3048000" y="3164872"/>
            <a:ext cx="381000" cy="1118319"/>
          </a:xfrm>
          <a:prstGeom prst="rect">
            <a:avLst/>
          </a:prstGeom>
          <a:noFill/>
        </p:spPr>
        <p:txBody>
          <a:bodyPr wrap="square" rtlCol="0">
            <a:spAutoFit/>
          </a:bodyPr>
          <a:lstStyle/>
          <a:p>
            <a:r>
              <a:rPr lang="en-US" sz="6667" spc="-333" dirty="0">
                <a:solidFill>
                  <a:srgbClr val="CFD6DC"/>
                </a:solidFill>
                <a:latin typeface="Calibri"/>
                <a:cs typeface="Calibri"/>
              </a:rPr>
              <a:t>“</a:t>
            </a:r>
          </a:p>
        </p:txBody>
      </p:sp>
      <p:sp>
        <p:nvSpPr>
          <p:cNvPr id="25" name="TextBox 24"/>
          <p:cNvSpPr txBox="1"/>
          <p:nvPr userDrawn="1"/>
        </p:nvSpPr>
        <p:spPr>
          <a:xfrm>
            <a:off x="5715000" y="3137024"/>
            <a:ext cx="381000" cy="1118319"/>
          </a:xfrm>
          <a:prstGeom prst="rect">
            <a:avLst/>
          </a:prstGeom>
          <a:noFill/>
        </p:spPr>
        <p:txBody>
          <a:bodyPr wrap="square" rtlCol="0">
            <a:spAutoFit/>
          </a:bodyPr>
          <a:lstStyle/>
          <a:p>
            <a:r>
              <a:rPr lang="en-US" sz="6667" spc="-333" dirty="0">
                <a:solidFill>
                  <a:srgbClr val="CFD6DC"/>
                </a:solidFill>
                <a:latin typeface="Calibri"/>
                <a:cs typeface="Calibri"/>
              </a:rPr>
              <a:t>“</a:t>
            </a:r>
          </a:p>
        </p:txBody>
      </p:sp>
      <p:sp>
        <p:nvSpPr>
          <p:cNvPr id="26" name="Picture Placeholder 25"/>
          <p:cNvSpPr>
            <a:spLocks noGrp="1"/>
          </p:cNvSpPr>
          <p:nvPr>
            <p:ph type="pic" sz="quarter" idx="24"/>
          </p:nvPr>
        </p:nvSpPr>
        <p:spPr>
          <a:xfrm>
            <a:off x="677390" y="3663527"/>
            <a:ext cx="758952" cy="843280"/>
          </a:xfrm>
          <a:prstGeom prst="ellipse">
            <a:avLst/>
          </a:prstGeom>
        </p:spPr>
        <p:txBody>
          <a:bodyPr>
            <a:normAutofit/>
          </a:bodyPr>
          <a:lstStyle>
            <a:lvl1pPr marL="0" indent="0">
              <a:buNone/>
              <a:defRPr sz="1111"/>
            </a:lvl1pPr>
          </a:lstStyle>
          <a:p>
            <a:endParaRPr lang="en-JM" dirty="0"/>
          </a:p>
        </p:txBody>
      </p:sp>
      <p:sp>
        <p:nvSpPr>
          <p:cNvPr id="28" name="Picture Placeholder 25"/>
          <p:cNvSpPr>
            <a:spLocks noGrp="1"/>
          </p:cNvSpPr>
          <p:nvPr>
            <p:ph type="pic" sz="quarter" idx="25"/>
          </p:nvPr>
        </p:nvSpPr>
        <p:spPr>
          <a:xfrm>
            <a:off x="3392424" y="3663526"/>
            <a:ext cx="758952" cy="843280"/>
          </a:xfrm>
          <a:prstGeom prst="ellipse">
            <a:avLst/>
          </a:prstGeom>
        </p:spPr>
        <p:txBody>
          <a:bodyPr>
            <a:normAutofit/>
          </a:bodyPr>
          <a:lstStyle>
            <a:lvl1pPr marL="0" indent="0">
              <a:buNone/>
              <a:defRPr sz="1111"/>
            </a:lvl1pPr>
          </a:lstStyle>
          <a:p>
            <a:endParaRPr lang="en-JM" dirty="0"/>
          </a:p>
        </p:txBody>
      </p:sp>
      <p:sp>
        <p:nvSpPr>
          <p:cNvPr id="30" name="Picture Placeholder 25"/>
          <p:cNvSpPr>
            <a:spLocks noGrp="1"/>
          </p:cNvSpPr>
          <p:nvPr>
            <p:ph type="pic" sz="quarter" idx="26"/>
          </p:nvPr>
        </p:nvSpPr>
        <p:spPr>
          <a:xfrm>
            <a:off x="6211824" y="3663526"/>
            <a:ext cx="758952" cy="843280"/>
          </a:xfrm>
          <a:prstGeom prst="ellipse">
            <a:avLst/>
          </a:prstGeom>
        </p:spPr>
        <p:txBody>
          <a:bodyPr>
            <a:normAutofit/>
          </a:bodyPr>
          <a:lstStyle>
            <a:lvl1pPr marL="0" indent="0">
              <a:buNone/>
              <a:defRPr sz="1111"/>
            </a:lvl1pPr>
          </a:lstStyle>
          <a:p>
            <a:endParaRPr lang="en-JM" dirty="0"/>
          </a:p>
        </p:txBody>
      </p:sp>
      <p:sp>
        <p:nvSpPr>
          <p:cNvPr id="32" name="Text Placeholder 31"/>
          <p:cNvSpPr>
            <a:spLocks noGrp="1"/>
          </p:cNvSpPr>
          <p:nvPr>
            <p:ph type="body" sz="quarter" idx="27"/>
          </p:nvPr>
        </p:nvSpPr>
        <p:spPr>
          <a:xfrm>
            <a:off x="1600200" y="3926417"/>
            <a:ext cx="1219200" cy="508000"/>
          </a:xfrm>
        </p:spPr>
        <p:txBody>
          <a:bodyPr>
            <a:normAutofit/>
          </a:bodyPr>
          <a:lstStyle>
            <a:lvl1pPr marL="0" indent="0">
              <a:buFontTx/>
              <a:buNone/>
              <a:defRPr sz="1222"/>
            </a:lvl1pPr>
          </a:lstStyle>
          <a:p>
            <a:pPr lvl="0"/>
            <a:endParaRPr lang="en-JM" dirty="0"/>
          </a:p>
        </p:txBody>
      </p:sp>
      <p:sp>
        <p:nvSpPr>
          <p:cNvPr id="33" name="Text Placeholder 31"/>
          <p:cNvSpPr>
            <a:spLocks noGrp="1"/>
          </p:cNvSpPr>
          <p:nvPr>
            <p:ph type="body" sz="quarter" idx="28"/>
          </p:nvPr>
        </p:nvSpPr>
        <p:spPr>
          <a:xfrm>
            <a:off x="4343400" y="3926417"/>
            <a:ext cx="1219200" cy="508000"/>
          </a:xfrm>
        </p:spPr>
        <p:txBody>
          <a:bodyPr>
            <a:normAutofit/>
          </a:bodyPr>
          <a:lstStyle>
            <a:lvl1pPr marL="0" indent="0">
              <a:buFontTx/>
              <a:buNone/>
              <a:defRPr sz="1222"/>
            </a:lvl1pPr>
          </a:lstStyle>
          <a:p>
            <a:pPr lvl="0"/>
            <a:endParaRPr lang="en-JM" dirty="0"/>
          </a:p>
        </p:txBody>
      </p:sp>
      <p:sp>
        <p:nvSpPr>
          <p:cNvPr id="34" name="Text Placeholder 31"/>
          <p:cNvSpPr>
            <a:spLocks noGrp="1"/>
          </p:cNvSpPr>
          <p:nvPr>
            <p:ph type="body" sz="quarter" idx="29"/>
          </p:nvPr>
        </p:nvSpPr>
        <p:spPr>
          <a:xfrm>
            <a:off x="7162800" y="3926417"/>
            <a:ext cx="1219200" cy="508000"/>
          </a:xfrm>
        </p:spPr>
        <p:txBody>
          <a:bodyPr>
            <a:normAutofit/>
          </a:bodyPr>
          <a:lstStyle>
            <a:lvl1pPr marL="0" indent="0">
              <a:buFontTx/>
              <a:buNone/>
              <a:defRPr sz="1222"/>
            </a:lvl1pPr>
          </a:lstStyle>
          <a:p>
            <a:pPr lvl="0"/>
            <a:endParaRPr lang="en-JM" dirty="0"/>
          </a:p>
        </p:txBody>
      </p:sp>
    </p:spTree>
    <p:extLst>
      <p:ext uri="{BB962C8B-B14F-4D97-AF65-F5344CB8AC3E}">
        <p14:creationId xmlns:p14="http://schemas.microsoft.com/office/powerpoint/2010/main" val="255420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5" name="Picture Placeholder 28"/>
          <p:cNvSpPr>
            <a:spLocks noGrp="1" noChangeAspect="1"/>
          </p:cNvSpPr>
          <p:nvPr>
            <p:ph type="pic" sz="quarter" idx="52"/>
          </p:nvPr>
        </p:nvSpPr>
        <p:spPr>
          <a:xfrm>
            <a:off x="533400" y="1926167"/>
            <a:ext cx="1447800" cy="1608667"/>
          </a:xfrm>
          <a:prstGeom prst="ellipse">
            <a:avLst/>
          </a:prstGeom>
          <a:ln w="76200" cap="sq">
            <a:noFill/>
            <a:miter lim="800000"/>
          </a:ln>
          <a:effectLst/>
        </p:spPr>
        <p:txBody>
          <a:bodyPr>
            <a:normAutofit/>
          </a:bodyPr>
          <a:lstStyle>
            <a:lvl1pPr marL="0" indent="0" algn="ctr">
              <a:buFontTx/>
              <a:buNone/>
              <a:defRPr sz="1167" b="0" i="0">
                <a:solidFill>
                  <a:schemeClr val="tx1">
                    <a:lumMod val="50000"/>
                    <a:lumOff val="50000"/>
                  </a:schemeClr>
                </a:solidFill>
                <a:latin typeface="Open Sans Light" charset="0"/>
                <a:cs typeface="Open Sans Light" charset="0"/>
              </a:defRPr>
            </a:lvl1pPr>
          </a:lstStyle>
          <a:p>
            <a:endParaRPr lang="en-JM" dirty="0"/>
          </a:p>
        </p:txBody>
      </p:sp>
    </p:spTree>
    <p:extLst>
      <p:ext uri="{BB962C8B-B14F-4D97-AF65-F5344CB8AC3E}">
        <p14:creationId xmlns:p14="http://schemas.microsoft.com/office/powerpoint/2010/main" val="4036877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23" name="Picture Placeholder 21"/>
          <p:cNvSpPr>
            <a:spLocks noGrp="1"/>
          </p:cNvSpPr>
          <p:nvPr>
            <p:ph type="pic" sz="quarter" idx="15"/>
          </p:nvPr>
        </p:nvSpPr>
        <p:spPr>
          <a:xfrm>
            <a:off x="745315" y="1714016"/>
            <a:ext cx="1371600" cy="1524000"/>
          </a:xfrm>
          <a:prstGeom prst="ellipse">
            <a:avLst/>
          </a:prstGeom>
        </p:spPr>
        <p:txBody>
          <a:bodyPr>
            <a:normAutofit/>
          </a:bodyPr>
          <a:lstStyle>
            <a:lvl1pPr marL="0" indent="0" algn="ctr">
              <a:buFontTx/>
              <a:buNone/>
              <a:defRPr sz="1333">
                <a:solidFill>
                  <a:schemeClr val="bg1">
                    <a:lumMod val="95000"/>
                  </a:schemeClr>
                </a:solidFill>
              </a:defRPr>
            </a:lvl1pPr>
          </a:lstStyle>
          <a:p>
            <a:endParaRPr lang="en-JM" dirty="0"/>
          </a:p>
        </p:txBody>
      </p:sp>
      <p:sp>
        <p:nvSpPr>
          <p:cNvPr id="24" name="Picture Placeholder 21"/>
          <p:cNvSpPr>
            <a:spLocks noGrp="1"/>
          </p:cNvSpPr>
          <p:nvPr>
            <p:ph type="pic" sz="quarter" idx="65"/>
          </p:nvPr>
        </p:nvSpPr>
        <p:spPr>
          <a:xfrm>
            <a:off x="2780639" y="1756833"/>
            <a:ext cx="1371600" cy="1524000"/>
          </a:xfrm>
          <a:prstGeom prst="ellipse">
            <a:avLst/>
          </a:prstGeom>
        </p:spPr>
        <p:txBody>
          <a:bodyPr>
            <a:normAutofit/>
          </a:bodyPr>
          <a:lstStyle>
            <a:lvl1pPr marL="0" indent="0" algn="ctr">
              <a:buFontTx/>
              <a:buNone/>
              <a:defRPr sz="1333">
                <a:solidFill>
                  <a:schemeClr val="bg1">
                    <a:lumMod val="95000"/>
                  </a:schemeClr>
                </a:solidFill>
              </a:defRPr>
            </a:lvl1pPr>
          </a:lstStyle>
          <a:p>
            <a:endParaRPr lang="en-JM" dirty="0"/>
          </a:p>
        </p:txBody>
      </p:sp>
      <p:sp>
        <p:nvSpPr>
          <p:cNvPr id="26" name="Picture Placeholder 21"/>
          <p:cNvSpPr>
            <a:spLocks noGrp="1"/>
          </p:cNvSpPr>
          <p:nvPr>
            <p:ph type="pic" sz="quarter" idx="66"/>
          </p:nvPr>
        </p:nvSpPr>
        <p:spPr>
          <a:xfrm>
            <a:off x="4800600" y="1756833"/>
            <a:ext cx="1371600" cy="1524000"/>
          </a:xfrm>
          <a:prstGeom prst="ellipse">
            <a:avLst/>
          </a:prstGeom>
        </p:spPr>
        <p:txBody>
          <a:bodyPr>
            <a:normAutofit/>
          </a:bodyPr>
          <a:lstStyle>
            <a:lvl1pPr marL="0" indent="0" algn="ctr">
              <a:buFontTx/>
              <a:buNone/>
              <a:defRPr sz="1333">
                <a:solidFill>
                  <a:schemeClr val="bg1">
                    <a:lumMod val="95000"/>
                  </a:schemeClr>
                </a:solidFill>
              </a:defRPr>
            </a:lvl1pPr>
          </a:lstStyle>
          <a:p>
            <a:endParaRPr lang="en-JM" dirty="0"/>
          </a:p>
        </p:txBody>
      </p:sp>
      <p:sp>
        <p:nvSpPr>
          <p:cNvPr id="27" name="Picture Placeholder 21"/>
          <p:cNvSpPr>
            <a:spLocks noGrp="1"/>
          </p:cNvSpPr>
          <p:nvPr>
            <p:ph type="pic" sz="quarter" idx="67"/>
          </p:nvPr>
        </p:nvSpPr>
        <p:spPr>
          <a:xfrm>
            <a:off x="6866088" y="1756833"/>
            <a:ext cx="1371600" cy="1524000"/>
          </a:xfrm>
          <a:prstGeom prst="ellipse">
            <a:avLst/>
          </a:prstGeom>
        </p:spPr>
        <p:txBody>
          <a:bodyPr>
            <a:normAutofit/>
          </a:bodyPr>
          <a:lstStyle>
            <a:lvl1pPr marL="0" indent="0" algn="ctr">
              <a:buFontTx/>
              <a:buNone/>
              <a:defRPr sz="1333">
                <a:solidFill>
                  <a:schemeClr val="bg1">
                    <a:lumMod val="95000"/>
                  </a:schemeClr>
                </a:solidFill>
              </a:defRPr>
            </a:lvl1pPr>
          </a:lstStyle>
          <a:p>
            <a:endParaRPr lang="en-JM" dirty="0"/>
          </a:p>
        </p:txBody>
      </p:sp>
      <p:sp>
        <p:nvSpPr>
          <p:cNvPr id="6" name="Text Placeholder 5"/>
          <p:cNvSpPr>
            <a:spLocks noGrp="1"/>
          </p:cNvSpPr>
          <p:nvPr>
            <p:ph type="body" sz="quarter" idx="68"/>
          </p:nvPr>
        </p:nvSpPr>
        <p:spPr>
          <a:xfrm>
            <a:off x="684213" y="4127500"/>
            <a:ext cx="1843230" cy="592667"/>
          </a:xfrm>
        </p:spPr>
        <p:txBody>
          <a:bodyPr>
            <a:normAutofit/>
          </a:bodyPr>
          <a:lstStyle>
            <a:lvl1pPr marL="0" indent="0">
              <a:buFontTx/>
              <a:buNone/>
              <a:defRPr sz="1167"/>
            </a:lvl1pPr>
          </a:lstStyle>
          <a:p>
            <a:pPr lvl="0"/>
            <a:endParaRPr lang="en-JM" dirty="0"/>
          </a:p>
        </p:txBody>
      </p:sp>
      <p:sp>
        <p:nvSpPr>
          <p:cNvPr id="32" name="Text Placeholder 5"/>
          <p:cNvSpPr>
            <a:spLocks noGrp="1"/>
          </p:cNvSpPr>
          <p:nvPr>
            <p:ph type="body" sz="quarter" idx="69"/>
          </p:nvPr>
        </p:nvSpPr>
        <p:spPr>
          <a:xfrm>
            <a:off x="2728770" y="4127500"/>
            <a:ext cx="1843230" cy="592667"/>
          </a:xfrm>
        </p:spPr>
        <p:txBody>
          <a:bodyPr>
            <a:normAutofit/>
          </a:bodyPr>
          <a:lstStyle>
            <a:lvl1pPr marL="0" indent="0">
              <a:buFontTx/>
              <a:buNone/>
              <a:defRPr sz="1167"/>
            </a:lvl1pPr>
          </a:lstStyle>
          <a:p>
            <a:pPr lvl="0"/>
            <a:endParaRPr lang="en-JM" dirty="0"/>
          </a:p>
        </p:txBody>
      </p:sp>
      <p:sp>
        <p:nvSpPr>
          <p:cNvPr id="12" name="Text Placeholder 11"/>
          <p:cNvSpPr>
            <a:spLocks noGrp="1"/>
          </p:cNvSpPr>
          <p:nvPr>
            <p:ph type="body" sz="quarter" idx="70"/>
          </p:nvPr>
        </p:nvSpPr>
        <p:spPr>
          <a:xfrm>
            <a:off x="684214" y="3540124"/>
            <a:ext cx="1830387" cy="333376"/>
          </a:xfrm>
        </p:spPr>
        <p:txBody>
          <a:bodyPr>
            <a:noAutofit/>
          </a:bodyPr>
          <a:lstStyle>
            <a:lvl1pPr marL="0" indent="0">
              <a:buFontTx/>
              <a:buNone/>
              <a:defRPr sz="1167"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167">
                <a:latin typeface="Mission Gothic Regular" pitchFamily="50" charset="0"/>
              </a:defRPr>
            </a:lvl2pPr>
            <a:lvl3pPr>
              <a:defRPr sz="1167">
                <a:latin typeface="Mission Gothic Regular" pitchFamily="50" charset="0"/>
              </a:defRPr>
            </a:lvl3pPr>
            <a:lvl4pPr>
              <a:defRPr sz="1167">
                <a:latin typeface="Mission Gothic Regular" pitchFamily="50" charset="0"/>
              </a:defRPr>
            </a:lvl4pPr>
            <a:lvl5pPr>
              <a:defRPr sz="1167">
                <a:latin typeface="Mission Gothic Regular" pitchFamily="50" charset="0"/>
              </a:defRPr>
            </a:lvl5pPr>
          </a:lstStyle>
          <a:p>
            <a:pPr lvl="0"/>
            <a:endParaRPr lang="en-JM" dirty="0"/>
          </a:p>
        </p:txBody>
      </p:sp>
      <p:sp>
        <p:nvSpPr>
          <p:cNvPr id="14" name="Text Placeholder 13"/>
          <p:cNvSpPr>
            <a:spLocks noGrp="1"/>
          </p:cNvSpPr>
          <p:nvPr>
            <p:ph type="body" sz="quarter" idx="71"/>
          </p:nvPr>
        </p:nvSpPr>
        <p:spPr>
          <a:xfrm>
            <a:off x="684212" y="3739445"/>
            <a:ext cx="1097280" cy="257528"/>
          </a:xfrm>
        </p:spPr>
        <p:txBody>
          <a:bodyPr>
            <a:noAutofit/>
          </a:bodyPr>
          <a:lstStyle>
            <a:lvl1pPr marL="0" indent="0">
              <a:buFontTx/>
              <a:buNone/>
              <a:defRPr sz="10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5" name="Text Placeholder 11"/>
          <p:cNvSpPr>
            <a:spLocks noGrp="1"/>
          </p:cNvSpPr>
          <p:nvPr>
            <p:ph type="body" sz="quarter" idx="72"/>
          </p:nvPr>
        </p:nvSpPr>
        <p:spPr>
          <a:xfrm>
            <a:off x="2741614" y="3534833"/>
            <a:ext cx="1830387" cy="333376"/>
          </a:xfrm>
        </p:spPr>
        <p:txBody>
          <a:bodyPr>
            <a:noAutofit/>
          </a:bodyPr>
          <a:lstStyle>
            <a:lvl1pPr marL="0" indent="0">
              <a:buFontTx/>
              <a:buNone/>
              <a:defRPr sz="1167"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167">
                <a:latin typeface="Mission Gothic Regular" pitchFamily="50" charset="0"/>
              </a:defRPr>
            </a:lvl2pPr>
            <a:lvl3pPr>
              <a:defRPr sz="1167">
                <a:latin typeface="Mission Gothic Regular" pitchFamily="50" charset="0"/>
              </a:defRPr>
            </a:lvl3pPr>
            <a:lvl4pPr>
              <a:defRPr sz="1167">
                <a:latin typeface="Mission Gothic Regular" pitchFamily="50" charset="0"/>
              </a:defRPr>
            </a:lvl4pPr>
            <a:lvl5pPr>
              <a:defRPr sz="1167">
                <a:latin typeface="Mission Gothic Regular" pitchFamily="50" charset="0"/>
              </a:defRPr>
            </a:lvl5pPr>
          </a:lstStyle>
          <a:p>
            <a:pPr lvl="0"/>
            <a:endParaRPr lang="en-JM" dirty="0"/>
          </a:p>
        </p:txBody>
      </p:sp>
      <p:sp>
        <p:nvSpPr>
          <p:cNvPr id="36" name="Text Placeholder 13"/>
          <p:cNvSpPr>
            <a:spLocks noGrp="1"/>
          </p:cNvSpPr>
          <p:nvPr>
            <p:ph type="body" sz="quarter" idx="73"/>
          </p:nvPr>
        </p:nvSpPr>
        <p:spPr>
          <a:xfrm>
            <a:off x="2741612" y="3734154"/>
            <a:ext cx="1097280" cy="257528"/>
          </a:xfrm>
        </p:spPr>
        <p:txBody>
          <a:bodyPr>
            <a:noAutofit/>
          </a:bodyPr>
          <a:lstStyle>
            <a:lvl1pPr marL="0" indent="0">
              <a:buFontTx/>
              <a:buNone/>
              <a:defRPr sz="10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38" name="Text Placeholder 5"/>
          <p:cNvSpPr>
            <a:spLocks noGrp="1"/>
          </p:cNvSpPr>
          <p:nvPr>
            <p:ph type="body" sz="quarter" idx="74"/>
          </p:nvPr>
        </p:nvSpPr>
        <p:spPr>
          <a:xfrm>
            <a:off x="4800600" y="4127500"/>
            <a:ext cx="1843230" cy="592667"/>
          </a:xfrm>
        </p:spPr>
        <p:txBody>
          <a:bodyPr>
            <a:normAutofit/>
          </a:bodyPr>
          <a:lstStyle>
            <a:lvl1pPr marL="0" indent="0">
              <a:buFontTx/>
              <a:buNone/>
              <a:defRPr sz="1167"/>
            </a:lvl1pPr>
          </a:lstStyle>
          <a:p>
            <a:pPr lvl="0"/>
            <a:endParaRPr lang="en-JM" dirty="0"/>
          </a:p>
        </p:txBody>
      </p:sp>
      <p:sp>
        <p:nvSpPr>
          <p:cNvPr id="39" name="Text Placeholder 11"/>
          <p:cNvSpPr>
            <a:spLocks noGrp="1"/>
          </p:cNvSpPr>
          <p:nvPr>
            <p:ph type="body" sz="quarter" idx="75"/>
          </p:nvPr>
        </p:nvSpPr>
        <p:spPr>
          <a:xfrm>
            <a:off x="4813444" y="3534833"/>
            <a:ext cx="1830387" cy="333376"/>
          </a:xfrm>
        </p:spPr>
        <p:txBody>
          <a:bodyPr>
            <a:noAutofit/>
          </a:bodyPr>
          <a:lstStyle>
            <a:lvl1pPr marL="0" indent="0">
              <a:buFontTx/>
              <a:buNone/>
              <a:defRPr sz="1167"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167">
                <a:latin typeface="Mission Gothic Regular" pitchFamily="50" charset="0"/>
              </a:defRPr>
            </a:lvl2pPr>
            <a:lvl3pPr>
              <a:defRPr sz="1167">
                <a:latin typeface="Mission Gothic Regular" pitchFamily="50" charset="0"/>
              </a:defRPr>
            </a:lvl3pPr>
            <a:lvl4pPr>
              <a:defRPr sz="1167">
                <a:latin typeface="Mission Gothic Regular" pitchFamily="50" charset="0"/>
              </a:defRPr>
            </a:lvl4pPr>
            <a:lvl5pPr>
              <a:defRPr sz="1167">
                <a:latin typeface="Mission Gothic Regular" pitchFamily="50" charset="0"/>
              </a:defRPr>
            </a:lvl5pPr>
          </a:lstStyle>
          <a:p>
            <a:pPr lvl="0"/>
            <a:endParaRPr lang="en-JM" dirty="0"/>
          </a:p>
        </p:txBody>
      </p:sp>
      <p:sp>
        <p:nvSpPr>
          <p:cNvPr id="40" name="Text Placeholder 13"/>
          <p:cNvSpPr>
            <a:spLocks noGrp="1"/>
          </p:cNvSpPr>
          <p:nvPr>
            <p:ph type="body" sz="quarter" idx="76"/>
          </p:nvPr>
        </p:nvSpPr>
        <p:spPr>
          <a:xfrm>
            <a:off x="4813442" y="3734154"/>
            <a:ext cx="1097280" cy="257528"/>
          </a:xfrm>
        </p:spPr>
        <p:txBody>
          <a:bodyPr>
            <a:noAutofit/>
          </a:bodyPr>
          <a:lstStyle>
            <a:lvl1pPr marL="0" indent="0">
              <a:buFontTx/>
              <a:buNone/>
              <a:defRPr sz="10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41" name="Text Placeholder 5"/>
          <p:cNvSpPr>
            <a:spLocks noGrp="1"/>
          </p:cNvSpPr>
          <p:nvPr>
            <p:ph type="body" sz="quarter" idx="77"/>
          </p:nvPr>
        </p:nvSpPr>
        <p:spPr>
          <a:xfrm>
            <a:off x="6919770" y="4127500"/>
            <a:ext cx="1843230" cy="592667"/>
          </a:xfrm>
        </p:spPr>
        <p:txBody>
          <a:bodyPr>
            <a:normAutofit/>
          </a:bodyPr>
          <a:lstStyle>
            <a:lvl1pPr marL="0" indent="0">
              <a:buFontTx/>
              <a:buNone/>
              <a:defRPr sz="1167"/>
            </a:lvl1pPr>
          </a:lstStyle>
          <a:p>
            <a:pPr lvl="0"/>
            <a:endParaRPr lang="en-JM" dirty="0"/>
          </a:p>
        </p:txBody>
      </p:sp>
      <p:sp>
        <p:nvSpPr>
          <p:cNvPr id="42" name="Text Placeholder 11"/>
          <p:cNvSpPr>
            <a:spLocks noGrp="1"/>
          </p:cNvSpPr>
          <p:nvPr>
            <p:ph type="body" sz="quarter" idx="78"/>
          </p:nvPr>
        </p:nvSpPr>
        <p:spPr>
          <a:xfrm>
            <a:off x="6932614" y="3534833"/>
            <a:ext cx="1830387" cy="333376"/>
          </a:xfrm>
        </p:spPr>
        <p:txBody>
          <a:bodyPr>
            <a:noAutofit/>
          </a:bodyPr>
          <a:lstStyle>
            <a:lvl1pPr marL="0" indent="0">
              <a:buFontTx/>
              <a:buNone/>
              <a:defRPr sz="1167"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167">
                <a:latin typeface="Mission Gothic Regular" pitchFamily="50" charset="0"/>
              </a:defRPr>
            </a:lvl2pPr>
            <a:lvl3pPr>
              <a:defRPr sz="1167">
                <a:latin typeface="Mission Gothic Regular" pitchFamily="50" charset="0"/>
              </a:defRPr>
            </a:lvl3pPr>
            <a:lvl4pPr>
              <a:defRPr sz="1167">
                <a:latin typeface="Mission Gothic Regular" pitchFamily="50" charset="0"/>
              </a:defRPr>
            </a:lvl4pPr>
            <a:lvl5pPr>
              <a:defRPr sz="1167">
                <a:latin typeface="Mission Gothic Regular" pitchFamily="50" charset="0"/>
              </a:defRPr>
            </a:lvl5pPr>
          </a:lstStyle>
          <a:p>
            <a:pPr lvl="0"/>
            <a:endParaRPr lang="en-JM" dirty="0"/>
          </a:p>
        </p:txBody>
      </p:sp>
      <p:sp>
        <p:nvSpPr>
          <p:cNvPr id="43" name="Text Placeholder 13"/>
          <p:cNvSpPr>
            <a:spLocks noGrp="1"/>
          </p:cNvSpPr>
          <p:nvPr>
            <p:ph type="body" sz="quarter" idx="79"/>
          </p:nvPr>
        </p:nvSpPr>
        <p:spPr>
          <a:xfrm>
            <a:off x="6932612" y="3734154"/>
            <a:ext cx="1097280" cy="257528"/>
          </a:xfrm>
        </p:spPr>
        <p:txBody>
          <a:bodyPr>
            <a:noAutofit/>
          </a:bodyPr>
          <a:lstStyle>
            <a:lvl1pPr marL="0" indent="0">
              <a:buFontTx/>
              <a:buNone/>
              <a:defRPr sz="10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endParaRPr lang="en-JM" dirty="0"/>
          </a:p>
        </p:txBody>
      </p:sp>
      <p:sp>
        <p:nvSpPr>
          <p:cNvPr id="2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normAutofit/>
          </a:bodyPr>
          <a:lstStyle>
            <a:lvl1pPr algn="l">
              <a:defRPr sz="40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222">
                <a:solidFill>
                  <a:schemeClr val="tx1">
                    <a:lumMod val="65000"/>
                    <a:lumOff val="3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9" name="Rectangle 8"/>
          <p:cNvSpPr/>
          <p:nvPr userDrawn="1"/>
        </p:nvSpPr>
        <p:spPr>
          <a:xfrm>
            <a:off x="533400" y="2010833"/>
            <a:ext cx="31242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10"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12" name="Picture Placeholder 20"/>
          <p:cNvSpPr>
            <a:spLocks noGrp="1"/>
          </p:cNvSpPr>
          <p:nvPr>
            <p:ph type="pic" sz="quarter" idx="24"/>
          </p:nvPr>
        </p:nvSpPr>
        <p:spPr>
          <a:xfrm>
            <a:off x="3610800" y="1756833"/>
            <a:ext cx="1918800" cy="2840000"/>
          </a:xfrm>
        </p:spPr>
        <p:txBody>
          <a:bodyPr/>
          <a:lstStyle/>
          <a:p>
            <a:endParaRPr lang="en-JM" dirty="0"/>
          </a:p>
        </p:txBody>
      </p:sp>
    </p:spTree>
    <p:extLst>
      <p:ext uri="{BB962C8B-B14F-4D97-AF65-F5344CB8AC3E}">
        <p14:creationId xmlns:p14="http://schemas.microsoft.com/office/powerpoint/2010/main" val="3759775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0"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12" name="Picture Placeholder 20"/>
          <p:cNvSpPr>
            <a:spLocks noGrp="1"/>
          </p:cNvSpPr>
          <p:nvPr>
            <p:ph type="pic" sz="quarter" idx="24"/>
          </p:nvPr>
        </p:nvSpPr>
        <p:spPr>
          <a:xfrm>
            <a:off x="3574500" y="1756833"/>
            <a:ext cx="1918800" cy="2840000"/>
          </a:xfrm>
        </p:spPr>
        <p:txBody>
          <a:bodyPr/>
          <a:lstStyle/>
          <a:p>
            <a:endParaRPr lang="en-JM" dirty="0"/>
          </a:p>
        </p:txBody>
      </p:sp>
      <p:sp>
        <p:nvSpPr>
          <p:cNvPr id="6" name="Picture Placeholder 20"/>
          <p:cNvSpPr>
            <a:spLocks noGrp="1"/>
          </p:cNvSpPr>
          <p:nvPr>
            <p:ph type="pic" sz="quarter" idx="25"/>
          </p:nvPr>
        </p:nvSpPr>
        <p:spPr>
          <a:xfrm>
            <a:off x="1205400" y="1756833"/>
            <a:ext cx="1918800" cy="2840000"/>
          </a:xfrm>
        </p:spPr>
        <p:txBody>
          <a:bodyPr/>
          <a:lstStyle/>
          <a:p>
            <a:endParaRPr lang="en-JM" dirty="0"/>
          </a:p>
        </p:txBody>
      </p:sp>
      <p:sp>
        <p:nvSpPr>
          <p:cNvPr id="7" name="Picture Placeholder 20"/>
          <p:cNvSpPr>
            <a:spLocks noGrp="1"/>
          </p:cNvSpPr>
          <p:nvPr>
            <p:ph type="pic" sz="quarter" idx="26"/>
          </p:nvPr>
        </p:nvSpPr>
        <p:spPr>
          <a:xfrm>
            <a:off x="5943600" y="1756833"/>
            <a:ext cx="1918800" cy="2840000"/>
          </a:xfrm>
        </p:spPr>
        <p:txBody>
          <a:bodyPr/>
          <a:lstStyle/>
          <a:p>
            <a:endParaRPr lang="en-JM" dirty="0"/>
          </a:p>
        </p:txBody>
      </p:sp>
    </p:spTree>
    <p:extLst>
      <p:ext uri="{BB962C8B-B14F-4D97-AF65-F5344CB8AC3E}">
        <p14:creationId xmlns:p14="http://schemas.microsoft.com/office/powerpoint/2010/main" val="1370279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23" name="Text Placeholder 22"/>
          <p:cNvSpPr>
            <a:spLocks noGrp="1"/>
          </p:cNvSpPr>
          <p:nvPr>
            <p:ph type="body" sz="quarter" idx="25"/>
          </p:nvPr>
        </p:nvSpPr>
        <p:spPr>
          <a:xfrm>
            <a:off x="762000" y="2264833"/>
            <a:ext cx="3429000" cy="1100667"/>
          </a:xfrm>
        </p:spPr>
        <p:txBody>
          <a:bodyPr>
            <a:normAutofit/>
          </a:bodyPr>
          <a:lstStyle>
            <a:lvl1pPr marL="0" indent="0">
              <a:buFontTx/>
              <a:buNone/>
              <a:defRPr sz="1222">
                <a:solidFill>
                  <a:schemeClr val="tx1">
                    <a:lumMod val="65000"/>
                    <a:lumOff val="35000"/>
                  </a:schemeClr>
                </a:solidFill>
              </a:defRPr>
            </a:lvl1pPr>
            <a:lvl2pPr marL="507995" indent="0">
              <a:buFontTx/>
              <a:buNone/>
              <a:defRPr sz="1111">
                <a:solidFill>
                  <a:schemeClr val="bg1">
                    <a:lumMod val="65000"/>
                  </a:schemeClr>
                </a:solidFill>
              </a:defRPr>
            </a:lvl2pPr>
            <a:lvl3pPr marL="1015990" indent="0">
              <a:buFontTx/>
              <a:buNone/>
              <a:defRPr sz="1111">
                <a:solidFill>
                  <a:schemeClr val="bg1">
                    <a:lumMod val="65000"/>
                  </a:schemeClr>
                </a:solidFill>
              </a:defRPr>
            </a:lvl3pPr>
            <a:lvl4pPr marL="1523985" indent="0">
              <a:buFontTx/>
              <a:buNone/>
              <a:defRPr sz="1111">
                <a:solidFill>
                  <a:schemeClr val="bg1">
                    <a:lumMod val="65000"/>
                  </a:schemeClr>
                </a:solidFill>
              </a:defRPr>
            </a:lvl4pPr>
            <a:lvl5pPr marL="2031980" indent="0">
              <a:buFontTx/>
              <a:buNone/>
              <a:defRPr sz="1111">
                <a:solidFill>
                  <a:schemeClr val="bg1">
                    <a:lumMod val="65000"/>
                  </a:schemeClr>
                </a:solidFill>
              </a:defRPr>
            </a:lvl5pPr>
          </a:lstStyle>
          <a:p>
            <a:pPr lvl="0"/>
            <a:endParaRPr lang="en-JM" dirty="0"/>
          </a:p>
        </p:txBody>
      </p:sp>
      <p:sp>
        <p:nvSpPr>
          <p:cNvPr id="25" name="Text Placeholder 24"/>
          <p:cNvSpPr>
            <a:spLocks noGrp="1"/>
          </p:cNvSpPr>
          <p:nvPr>
            <p:ph type="body" sz="quarter" idx="26"/>
          </p:nvPr>
        </p:nvSpPr>
        <p:spPr>
          <a:xfrm>
            <a:off x="762000" y="2010833"/>
            <a:ext cx="2286000" cy="338667"/>
          </a:xfrm>
        </p:spPr>
        <p:txBody>
          <a:bodyPr>
            <a:noAutofit/>
          </a:bodyPr>
          <a:lstStyle>
            <a:lvl1pPr marL="0" indent="0">
              <a:buFontTx/>
              <a:buNone/>
              <a:defRPr sz="1222">
                <a:solidFill>
                  <a:schemeClr val="tx1">
                    <a:lumMod val="65000"/>
                    <a:lumOff val="35000"/>
                  </a:schemeClr>
                </a:solidFill>
              </a:defRPr>
            </a:lvl1pPr>
            <a:lvl2pPr marL="507995" indent="0">
              <a:buFontTx/>
              <a:buNone/>
              <a:defRPr sz="1222"/>
            </a:lvl2pPr>
            <a:lvl3pPr marL="1015990" indent="0">
              <a:buFontTx/>
              <a:buNone/>
              <a:defRPr sz="1222"/>
            </a:lvl3pPr>
            <a:lvl4pPr marL="1523985" indent="0">
              <a:buFontTx/>
              <a:buNone/>
              <a:defRPr sz="1222"/>
            </a:lvl4pPr>
            <a:lvl5pPr marL="2031980" indent="0">
              <a:buFontTx/>
              <a:buNone/>
              <a:defRPr sz="1222"/>
            </a:lvl5pPr>
          </a:lstStyle>
          <a:p>
            <a:pPr lvl="0"/>
            <a:endParaRPr lang="en-JM" dirty="0"/>
          </a:p>
        </p:txBody>
      </p:sp>
      <p:sp>
        <p:nvSpPr>
          <p:cNvPr id="29" name="Text Placeholder 28"/>
          <p:cNvSpPr>
            <a:spLocks noGrp="1"/>
          </p:cNvSpPr>
          <p:nvPr>
            <p:ph type="body" sz="quarter" idx="27"/>
          </p:nvPr>
        </p:nvSpPr>
        <p:spPr>
          <a:xfrm>
            <a:off x="1143000" y="3460750"/>
            <a:ext cx="1219200" cy="338667"/>
          </a:xfrm>
        </p:spPr>
        <p:txBody>
          <a:bodyPr>
            <a:noAutofit/>
          </a:bodyPr>
          <a:lstStyle>
            <a:lvl1pPr marL="0" indent="0">
              <a:buFontTx/>
              <a:buNone/>
              <a:defRPr sz="1222">
                <a:solidFill>
                  <a:schemeClr val="tx1">
                    <a:lumMod val="65000"/>
                    <a:lumOff val="35000"/>
                  </a:schemeClr>
                </a:solidFill>
              </a:defRPr>
            </a:lvl1pPr>
          </a:lstStyle>
          <a:p>
            <a:pPr lvl="0"/>
            <a:endParaRPr lang="en-JM" dirty="0"/>
          </a:p>
        </p:txBody>
      </p:sp>
      <p:sp>
        <p:nvSpPr>
          <p:cNvPr id="30" name="Text Placeholder 28"/>
          <p:cNvSpPr>
            <a:spLocks noGrp="1"/>
          </p:cNvSpPr>
          <p:nvPr>
            <p:ph type="body" sz="quarter" idx="28"/>
          </p:nvPr>
        </p:nvSpPr>
        <p:spPr>
          <a:xfrm>
            <a:off x="2819400" y="3460833"/>
            <a:ext cx="1447800" cy="338667"/>
          </a:xfrm>
        </p:spPr>
        <p:txBody>
          <a:bodyPr>
            <a:noAutofit/>
          </a:bodyPr>
          <a:lstStyle>
            <a:lvl1pPr marL="0" indent="0">
              <a:buFontTx/>
              <a:buNone/>
              <a:defRPr sz="1222">
                <a:solidFill>
                  <a:schemeClr val="tx1">
                    <a:lumMod val="65000"/>
                    <a:lumOff val="35000"/>
                  </a:schemeClr>
                </a:solidFill>
              </a:defRPr>
            </a:lvl1pPr>
          </a:lstStyle>
          <a:p>
            <a:pPr lvl="0"/>
            <a:endParaRPr lang="en-JM" dirty="0"/>
          </a:p>
        </p:txBody>
      </p:sp>
      <p:sp>
        <p:nvSpPr>
          <p:cNvPr id="31" name="Text Placeholder 28"/>
          <p:cNvSpPr>
            <a:spLocks noGrp="1"/>
          </p:cNvSpPr>
          <p:nvPr>
            <p:ph type="body" sz="quarter" idx="29"/>
          </p:nvPr>
        </p:nvSpPr>
        <p:spPr>
          <a:xfrm>
            <a:off x="1143000" y="4042750"/>
            <a:ext cx="1219200" cy="338667"/>
          </a:xfrm>
        </p:spPr>
        <p:txBody>
          <a:bodyPr>
            <a:noAutofit/>
          </a:bodyPr>
          <a:lstStyle>
            <a:lvl1pPr marL="0" indent="0">
              <a:buFontTx/>
              <a:buNone/>
              <a:defRPr sz="1222">
                <a:solidFill>
                  <a:schemeClr val="tx1">
                    <a:lumMod val="65000"/>
                    <a:lumOff val="35000"/>
                  </a:schemeClr>
                </a:solidFill>
              </a:defRPr>
            </a:lvl1pPr>
          </a:lstStyle>
          <a:p>
            <a:pPr lvl="0"/>
            <a:endParaRPr lang="en-JM" dirty="0"/>
          </a:p>
        </p:txBody>
      </p:sp>
      <p:sp>
        <p:nvSpPr>
          <p:cNvPr id="32" name="Text Placeholder 28"/>
          <p:cNvSpPr>
            <a:spLocks noGrp="1"/>
          </p:cNvSpPr>
          <p:nvPr>
            <p:ph type="body" sz="quarter" idx="30"/>
          </p:nvPr>
        </p:nvSpPr>
        <p:spPr>
          <a:xfrm>
            <a:off x="2819400" y="4042833"/>
            <a:ext cx="1447800" cy="338667"/>
          </a:xfrm>
        </p:spPr>
        <p:txBody>
          <a:bodyPr>
            <a:noAutofit/>
          </a:bodyPr>
          <a:lstStyle>
            <a:lvl1pPr marL="0" indent="0">
              <a:buFontTx/>
              <a:buNone/>
              <a:defRPr sz="1222">
                <a:solidFill>
                  <a:schemeClr val="tx1">
                    <a:lumMod val="65000"/>
                    <a:lumOff val="35000"/>
                  </a:schemeClr>
                </a:solidFill>
              </a:defRPr>
            </a:lvl1pPr>
          </a:lstStyle>
          <a:p>
            <a:pPr lvl="0"/>
            <a:endParaRPr lang="en-JM" dirty="0"/>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1" name="Picture Placeholder 20"/>
          <p:cNvSpPr>
            <a:spLocks noGrp="1"/>
          </p:cNvSpPr>
          <p:nvPr>
            <p:ph type="pic" sz="quarter" idx="24"/>
          </p:nvPr>
        </p:nvSpPr>
        <p:spPr>
          <a:xfrm>
            <a:off x="5752800" y="1684000"/>
            <a:ext cx="1905000" cy="2816000"/>
          </a:xfrm>
        </p:spPr>
        <p:txBody>
          <a:bodyPr/>
          <a:lstStyle/>
          <a:p>
            <a:endParaRPr lang="en-JM" dirty="0"/>
          </a:p>
        </p:txBody>
      </p:sp>
    </p:spTree>
    <p:extLst>
      <p:ext uri="{BB962C8B-B14F-4D97-AF65-F5344CB8AC3E}">
        <p14:creationId xmlns:p14="http://schemas.microsoft.com/office/powerpoint/2010/main" val="1014011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4" name="Text Placeholder 13"/>
          <p:cNvSpPr>
            <a:spLocks noGrp="1"/>
          </p:cNvSpPr>
          <p:nvPr>
            <p:ph type="body" sz="quarter" idx="24"/>
          </p:nvPr>
        </p:nvSpPr>
        <p:spPr>
          <a:xfrm>
            <a:off x="1066800" y="3356681"/>
            <a:ext cx="2362200" cy="426861"/>
          </a:xfrm>
        </p:spPr>
        <p:txBody>
          <a:bodyPr>
            <a:noAutofit/>
          </a:bodyPr>
          <a:lstStyle>
            <a:lvl1pPr marL="0" indent="0">
              <a:buFontTx/>
              <a:buNone/>
              <a:defRPr sz="1222">
                <a:solidFill>
                  <a:schemeClr val="tx1">
                    <a:lumMod val="65000"/>
                    <a:lumOff val="35000"/>
                  </a:schemeClr>
                </a:solidFill>
              </a:defRPr>
            </a:lvl1pPr>
            <a:lvl2pPr marL="507995" indent="0">
              <a:buFontTx/>
              <a:buNone/>
              <a:defRPr sz="1167">
                <a:solidFill>
                  <a:schemeClr val="bg1">
                    <a:lumMod val="65000"/>
                  </a:schemeClr>
                </a:solidFill>
              </a:defRPr>
            </a:lvl2pPr>
            <a:lvl3pPr marL="1015990" indent="0">
              <a:buFontTx/>
              <a:buNone/>
              <a:defRPr sz="1167">
                <a:solidFill>
                  <a:schemeClr val="bg1">
                    <a:lumMod val="65000"/>
                  </a:schemeClr>
                </a:solidFill>
              </a:defRPr>
            </a:lvl3pPr>
            <a:lvl4pPr marL="1523985" indent="0">
              <a:buFontTx/>
              <a:buNone/>
              <a:defRPr sz="1167">
                <a:solidFill>
                  <a:schemeClr val="bg1">
                    <a:lumMod val="65000"/>
                  </a:schemeClr>
                </a:solidFill>
              </a:defRPr>
            </a:lvl4pPr>
            <a:lvl5pPr marL="2031980" indent="0">
              <a:buFontTx/>
              <a:buNone/>
              <a:defRPr sz="1167">
                <a:solidFill>
                  <a:schemeClr val="bg1">
                    <a:lumMod val="65000"/>
                  </a:schemeClr>
                </a:solidFill>
              </a:defRPr>
            </a:lvl5pPr>
          </a:lstStyle>
          <a:p>
            <a:pPr lvl="0"/>
            <a:endParaRPr lang="en-JM" dirty="0"/>
          </a:p>
        </p:txBody>
      </p:sp>
      <p:sp>
        <p:nvSpPr>
          <p:cNvPr id="16" name="Text Placeholder 15"/>
          <p:cNvSpPr>
            <a:spLocks noGrp="1"/>
          </p:cNvSpPr>
          <p:nvPr>
            <p:ph type="body" sz="quarter" idx="25"/>
          </p:nvPr>
        </p:nvSpPr>
        <p:spPr>
          <a:xfrm>
            <a:off x="1066800" y="3949347"/>
            <a:ext cx="2590800" cy="516820"/>
          </a:xfrm>
        </p:spPr>
        <p:txBody>
          <a:bodyPr>
            <a:noAutofit/>
          </a:bodyPr>
          <a:lstStyle>
            <a:lvl1pPr marL="0" indent="0">
              <a:buFontTx/>
              <a:buNone/>
              <a:defRPr sz="1222">
                <a:solidFill>
                  <a:schemeClr val="tx1">
                    <a:lumMod val="65000"/>
                    <a:lumOff val="35000"/>
                  </a:schemeClr>
                </a:solidFill>
                <a:latin typeface="Calibri"/>
              </a:defRPr>
            </a:lvl1pPr>
            <a:lvl2pPr marL="507995" indent="0">
              <a:buFontTx/>
              <a:buNone/>
              <a:defRPr sz="1167">
                <a:solidFill>
                  <a:schemeClr val="bg1">
                    <a:lumMod val="65000"/>
                  </a:schemeClr>
                </a:solidFill>
                <a:latin typeface="+mj-lt"/>
              </a:defRPr>
            </a:lvl2pPr>
            <a:lvl3pPr marL="1015990" indent="0">
              <a:buFontTx/>
              <a:buNone/>
              <a:defRPr sz="1167">
                <a:solidFill>
                  <a:schemeClr val="bg1">
                    <a:lumMod val="65000"/>
                  </a:schemeClr>
                </a:solidFill>
                <a:latin typeface="+mj-lt"/>
              </a:defRPr>
            </a:lvl3pPr>
            <a:lvl4pPr marL="1523985" indent="0">
              <a:buFontTx/>
              <a:buNone/>
              <a:defRPr sz="1167">
                <a:solidFill>
                  <a:schemeClr val="bg1">
                    <a:lumMod val="65000"/>
                  </a:schemeClr>
                </a:solidFill>
                <a:latin typeface="+mj-lt"/>
              </a:defRPr>
            </a:lvl4pPr>
            <a:lvl5pPr marL="2031980" indent="0">
              <a:buFontTx/>
              <a:buNone/>
              <a:defRPr sz="1167">
                <a:solidFill>
                  <a:schemeClr val="bg1">
                    <a:lumMod val="65000"/>
                  </a:schemeClr>
                </a:solidFill>
                <a:latin typeface="+mj-lt"/>
              </a:defRPr>
            </a:lvl5pPr>
          </a:lstStyle>
          <a:p>
            <a:pPr lvl="0"/>
            <a:endParaRPr lang="en-JM" dirty="0"/>
          </a:p>
        </p:txBody>
      </p:sp>
      <p:sp>
        <p:nvSpPr>
          <p:cNvPr id="18" name="Text Placeholder 17"/>
          <p:cNvSpPr>
            <a:spLocks noGrp="1"/>
          </p:cNvSpPr>
          <p:nvPr>
            <p:ph type="body" sz="quarter" idx="26"/>
          </p:nvPr>
        </p:nvSpPr>
        <p:spPr>
          <a:xfrm>
            <a:off x="457200" y="2039056"/>
            <a:ext cx="3429000" cy="1157111"/>
          </a:xfrm>
        </p:spPr>
        <p:txBody>
          <a:bodyPr>
            <a:noAutofit/>
          </a:bodyPr>
          <a:lstStyle>
            <a:lvl1pPr marL="0" indent="0">
              <a:buFontTx/>
              <a:buNone/>
              <a:defRPr sz="1222">
                <a:solidFill>
                  <a:schemeClr val="tx1">
                    <a:lumMod val="65000"/>
                    <a:lumOff val="35000"/>
                  </a:schemeClr>
                </a:solidFill>
                <a:latin typeface="Calibri"/>
              </a:defRPr>
            </a:lvl1pPr>
            <a:lvl2pPr marL="507995" indent="0">
              <a:buFontTx/>
              <a:buNone/>
              <a:defRPr sz="1167">
                <a:solidFill>
                  <a:schemeClr val="bg1">
                    <a:lumMod val="65000"/>
                  </a:schemeClr>
                </a:solidFill>
                <a:latin typeface="+mj-lt"/>
              </a:defRPr>
            </a:lvl2pPr>
            <a:lvl3pPr marL="1015990" indent="0">
              <a:buFontTx/>
              <a:buNone/>
              <a:defRPr sz="1167">
                <a:solidFill>
                  <a:schemeClr val="bg1">
                    <a:lumMod val="65000"/>
                  </a:schemeClr>
                </a:solidFill>
                <a:latin typeface="+mj-lt"/>
              </a:defRPr>
            </a:lvl3pPr>
            <a:lvl4pPr marL="1523985" indent="0">
              <a:buFontTx/>
              <a:buNone/>
              <a:defRPr sz="1167">
                <a:solidFill>
                  <a:schemeClr val="bg1">
                    <a:lumMod val="65000"/>
                  </a:schemeClr>
                </a:solidFill>
                <a:latin typeface="+mj-lt"/>
              </a:defRPr>
            </a:lvl4pPr>
            <a:lvl5pPr marL="2031980" indent="0">
              <a:buFontTx/>
              <a:buNone/>
              <a:defRPr sz="1167">
                <a:solidFill>
                  <a:schemeClr val="bg1">
                    <a:lumMod val="65000"/>
                  </a:schemeClr>
                </a:solidFill>
                <a:latin typeface="+mj-lt"/>
              </a:defRPr>
            </a:lvl5pPr>
          </a:lstStyle>
          <a:p>
            <a:pPr lvl="0"/>
            <a:endParaRPr lang="en-JM" dirty="0"/>
          </a:p>
        </p:txBody>
      </p:sp>
      <p:sp>
        <p:nvSpPr>
          <p:cNvPr id="20" name="Text Placeholder 19"/>
          <p:cNvSpPr>
            <a:spLocks noGrp="1"/>
          </p:cNvSpPr>
          <p:nvPr>
            <p:ph type="body" sz="quarter" idx="27"/>
          </p:nvPr>
        </p:nvSpPr>
        <p:spPr>
          <a:xfrm>
            <a:off x="457200" y="1756833"/>
            <a:ext cx="2362200" cy="396876"/>
          </a:xfrm>
        </p:spPr>
        <p:txBody>
          <a:bodyPr>
            <a:noAutofit/>
          </a:bodyPr>
          <a:lstStyle>
            <a:lvl1pPr marL="0" indent="0">
              <a:buFontTx/>
              <a:buNone/>
              <a:defRPr sz="1222">
                <a:solidFill>
                  <a:schemeClr val="tx1">
                    <a:lumMod val="65000"/>
                    <a:lumOff val="35000"/>
                  </a:schemeClr>
                </a:solidFill>
              </a:defRPr>
            </a:lvl1pPr>
            <a:lvl2pPr marL="507995" indent="0">
              <a:buFontTx/>
              <a:buNone/>
              <a:defRPr sz="1222">
                <a:solidFill>
                  <a:srgbClr val="424C53"/>
                </a:solidFill>
              </a:defRPr>
            </a:lvl2pPr>
            <a:lvl3pPr marL="1015990" indent="0">
              <a:buFontTx/>
              <a:buNone/>
              <a:defRPr sz="1222">
                <a:solidFill>
                  <a:srgbClr val="424C53"/>
                </a:solidFill>
              </a:defRPr>
            </a:lvl3pPr>
            <a:lvl4pPr marL="1523985" indent="0">
              <a:buFontTx/>
              <a:buNone/>
              <a:defRPr sz="1222">
                <a:solidFill>
                  <a:srgbClr val="424C53"/>
                </a:solidFill>
              </a:defRPr>
            </a:lvl4pPr>
            <a:lvl5pPr marL="2031980" indent="0">
              <a:buFontTx/>
              <a:buNone/>
              <a:defRPr sz="1222">
                <a:solidFill>
                  <a:srgbClr val="424C53"/>
                </a:solidFill>
              </a:defRPr>
            </a:lvl5pPr>
          </a:lstStyle>
          <a:p>
            <a:pPr lvl="0"/>
            <a:endParaRPr lang="en-JM" dirty="0"/>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2" name="Picture Placeholder 21"/>
          <p:cNvSpPr>
            <a:spLocks noGrp="1"/>
          </p:cNvSpPr>
          <p:nvPr>
            <p:ph type="pic" sz="quarter" idx="28"/>
          </p:nvPr>
        </p:nvSpPr>
        <p:spPr>
          <a:xfrm>
            <a:off x="5097600" y="1784000"/>
            <a:ext cx="1378800" cy="2695167"/>
          </a:xfrm>
        </p:spPr>
        <p:txBody>
          <a:bodyPr>
            <a:normAutofit/>
          </a:bodyPr>
          <a:lstStyle>
            <a:lvl1pPr>
              <a:defRPr sz="1333"/>
            </a:lvl1pPr>
          </a:lstStyle>
          <a:p>
            <a:endParaRPr lang="en-JM" dirty="0"/>
          </a:p>
        </p:txBody>
      </p:sp>
      <p:sp>
        <p:nvSpPr>
          <p:cNvPr id="19" name="Picture Placeholder 21"/>
          <p:cNvSpPr>
            <a:spLocks noGrp="1"/>
          </p:cNvSpPr>
          <p:nvPr>
            <p:ph type="pic" sz="quarter" idx="29"/>
          </p:nvPr>
        </p:nvSpPr>
        <p:spPr>
          <a:xfrm>
            <a:off x="6775200" y="1792000"/>
            <a:ext cx="1371600" cy="2674167"/>
          </a:xfrm>
        </p:spPr>
        <p:txBody>
          <a:bodyPr>
            <a:normAutofit/>
          </a:bodyPr>
          <a:lstStyle>
            <a:lvl1pPr>
              <a:defRPr sz="1333"/>
            </a:lvl1pPr>
          </a:lstStyle>
          <a:p>
            <a:endParaRPr lang="en-JM" dirty="0"/>
          </a:p>
        </p:txBody>
      </p:sp>
    </p:spTree>
    <p:extLst>
      <p:ext uri="{BB962C8B-B14F-4D97-AF65-F5344CB8AC3E}">
        <p14:creationId xmlns:p14="http://schemas.microsoft.com/office/powerpoint/2010/main" val="386625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2" name="Picture Placeholder 21"/>
          <p:cNvSpPr>
            <a:spLocks noGrp="1"/>
          </p:cNvSpPr>
          <p:nvPr>
            <p:ph type="pic" sz="quarter" idx="28"/>
          </p:nvPr>
        </p:nvSpPr>
        <p:spPr>
          <a:xfrm>
            <a:off x="838200" y="1784000"/>
            <a:ext cx="1378800" cy="2695167"/>
          </a:xfrm>
        </p:spPr>
        <p:txBody>
          <a:bodyPr>
            <a:normAutofit/>
          </a:bodyPr>
          <a:lstStyle>
            <a:lvl1pPr>
              <a:defRPr sz="1333"/>
            </a:lvl1pPr>
          </a:lstStyle>
          <a:p>
            <a:endParaRPr lang="en-JM" dirty="0"/>
          </a:p>
        </p:txBody>
      </p:sp>
      <p:sp>
        <p:nvSpPr>
          <p:cNvPr id="19" name="Picture Placeholder 21"/>
          <p:cNvSpPr>
            <a:spLocks noGrp="1"/>
          </p:cNvSpPr>
          <p:nvPr>
            <p:ph type="pic" sz="quarter" idx="29"/>
          </p:nvPr>
        </p:nvSpPr>
        <p:spPr>
          <a:xfrm>
            <a:off x="2515800" y="1792000"/>
            <a:ext cx="1371600" cy="2674167"/>
          </a:xfrm>
        </p:spPr>
        <p:txBody>
          <a:bodyPr>
            <a:normAutofit/>
          </a:bodyPr>
          <a:lstStyle>
            <a:lvl1pPr>
              <a:defRPr sz="1333"/>
            </a:lvl1pPr>
          </a:lstStyle>
          <a:p>
            <a:endParaRPr lang="en-JM" dirty="0"/>
          </a:p>
        </p:txBody>
      </p:sp>
    </p:spTree>
    <p:extLst>
      <p:ext uri="{BB962C8B-B14F-4D97-AF65-F5344CB8AC3E}">
        <p14:creationId xmlns:p14="http://schemas.microsoft.com/office/powerpoint/2010/main" val="487721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2" name="Picture Placeholder 21"/>
          <p:cNvSpPr>
            <a:spLocks noGrp="1"/>
          </p:cNvSpPr>
          <p:nvPr>
            <p:ph type="pic" sz="quarter" idx="28"/>
          </p:nvPr>
        </p:nvSpPr>
        <p:spPr>
          <a:xfrm>
            <a:off x="3124200" y="1940333"/>
            <a:ext cx="1378800" cy="2695167"/>
          </a:xfrm>
        </p:spPr>
        <p:txBody>
          <a:bodyPr>
            <a:normAutofit/>
          </a:bodyPr>
          <a:lstStyle>
            <a:lvl1pPr>
              <a:defRPr sz="1333"/>
            </a:lvl1pPr>
          </a:lstStyle>
          <a:p>
            <a:endParaRPr lang="en-JM" dirty="0"/>
          </a:p>
        </p:txBody>
      </p:sp>
      <p:sp>
        <p:nvSpPr>
          <p:cNvPr id="19" name="Picture Placeholder 21"/>
          <p:cNvSpPr>
            <a:spLocks noGrp="1"/>
          </p:cNvSpPr>
          <p:nvPr>
            <p:ph type="pic" sz="quarter" idx="29"/>
          </p:nvPr>
        </p:nvSpPr>
        <p:spPr>
          <a:xfrm>
            <a:off x="4801800" y="1948333"/>
            <a:ext cx="1371600" cy="2674167"/>
          </a:xfrm>
        </p:spPr>
        <p:txBody>
          <a:bodyPr>
            <a:normAutofit/>
          </a:bodyPr>
          <a:lstStyle>
            <a:lvl1pPr>
              <a:defRPr sz="1333"/>
            </a:lvl1pPr>
          </a:lstStyle>
          <a:p>
            <a:endParaRPr lang="en-JM" dirty="0"/>
          </a:p>
        </p:txBody>
      </p:sp>
    </p:spTree>
    <p:extLst>
      <p:ext uri="{BB962C8B-B14F-4D97-AF65-F5344CB8AC3E}">
        <p14:creationId xmlns:p14="http://schemas.microsoft.com/office/powerpoint/2010/main" val="2259615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2" name="Picture Placeholder 21"/>
          <p:cNvSpPr>
            <a:spLocks noGrp="1"/>
          </p:cNvSpPr>
          <p:nvPr>
            <p:ph type="pic" sz="quarter" idx="28"/>
          </p:nvPr>
        </p:nvSpPr>
        <p:spPr>
          <a:xfrm>
            <a:off x="666001" y="2092001"/>
            <a:ext cx="1253455" cy="2450152"/>
          </a:xfrm>
        </p:spPr>
        <p:txBody>
          <a:bodyPr>
            <a:normAutofit/>
          </a:bodyPr>
          <a:lstStyle>
            <a:lvl1pPr>
              <a:defRPr sz="1333"/>
            </a:lvl1pPr>
          </a:lstStyle>
          <a:p>
            <a:endParaRPr lang="en-JM" dirty="0"/>
          </a:p>
        </p:txBody>
      </p:sp>
      <p:sp>
        <p:nvSpPr>
          <p:cNvPr id="19" name="Picture Placeholder 21"/>
          <p:cNvSpPr>
            <a:spLocks noGrp="1"/>
          </p:cNvSpPr>
          <p:nvPr>
            <p:ph type="pic" sz="quarter" idx="29"/>
          </p:nvPr>
        </p:nvSpPr>
        <p:spPr>
          <a:xfrm>
            <a:off x="2572799" y="2096001"/>
            <a:ext cx="1246910" cy="2431061"/>
          </a:xfrm>
        </p:spPr>
        <p:txBody>
          <a:bodyPr>
            <a:normAutofit/>
          </a:bodyPr>
          <a:lstStyle>
            <a:lvl1pPr>
              <a:defRPr sz="1333"/>
            </a:lvl1pPr>
          </a:lstStyle>
          <a:p>
            <a:endParaRPr lang="en-JM" dirty="0"/>
          </a:p>
        </p:txBody>
      </p:sp>
      <p:sp>
        <p:nvSpPr>
          <p:cNvPr id="31" name="Picture Placeholder 21"/>
          <p:cNvSpPr>
            <a:spLocks noGrp="1"/>
          </p:cNvSpPr>
          <p:nvPr>
            <p:ph type="pic" sz="quarter" idx="30"/>
          </p:nvPr>
        </p:nvSpPr>
        <p:spPr>
          <a:xfrm>
            <a:off x="4552200" y="2092001"/>
            <a:ext cx="1253455" cy="2450152"/>
          </a:xfrm>
        </p:spPr>
        <p:txBody>
          <a:bodyPr>
            <a:normAutofit/>
          </a:bodyPr>
          <a:lstStyle>
            <a:lvl1pPr>
              <a:defRPr sz="1333"/>
            </a:lvl1pPr>
          </a:lstStyle>
          <a:p>
            <a:endParaRPr lang="en-JM" dirty="0"/>
          </a:p>
        </p:txBody>
      </p:sp>
      <p:sp>
        <p:nvSpPr>
          <p:cNvPr id="32" name="Picture Placeholder 21"/>
          <p:cNvSpPr>
            <a:spLocks noGrp="1"/>
          </p:cNvSpPr>
          <p:nvPr>
            <p:ph type="pic" sz="quarter" idx="31"/>
          </p:nvPr>
        </p:nvSpPr>
        <p:spPr>
          <a:xfrm>
            <a:off x="6458999" y="2096001"/>
            <a:ext cx="1246910" cy="2431061"/>
          </a:xfrm>
        </p:spPr>
        <p:txBody>
          <a:bodyPr>
            <a:normAutofit/>
          </a:bodyPr>
          <a:lstStyle>
            <a:lvl1pPr>
              <a:defRPr sz="1333"/>
            </a:lvl1pPr>
          </a:lstStyle>
          <a:p>
            <a:endParaRPr lang="en-JM" dirty="0"/>
          </a:p>
        </p:txBody>
      </p:sp>
    </p:spTree>
    <p:extLst>
      <p:ext uri="{BB962C8B-B14F-4D97-AF65-F5344CB8AC3E}">
        <p14:creationId xmlns:p14="http://schemas.microsoft.com/office/powerpoint/2010/main" val="207348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Picture Placeholder 24"/>
          <p:cNvSpPr>
            <a:spLocks noGrp="1"/>
          </p:cNvSpPr>
          <p:nvPr>
            <p:ph type="pic" sz="quarter" idx="14"/>
          </p:nvPr>
        </p:nvSpPr>
        <p:spPr>
          <a:xfrm>
            <a:off x="457200" y="1502834"/>
            <a:ext cx="2671762" cy="3340808"/>
          </a:xfrm>
        </p:spPr>
        <p:txBody>
          <a:bodyPr>
            <a:normAutofit/>
          </a:bodyPr>
          <a:lstStyle>
            <a:lvl1pPr marL="0" indent="0">
              <a:buFontTx/>
              <a:buNone/>
              <a:defRPr sz="1333">
                <a:solidFill>
                  <a:srgbClr val="17375E"/>
                </a:solidFill>
              </a:defRPr>
            </a:lvl1pPr>
          </a:lstStyle>
          <a:p>
            <a:endParaRPr lang="en-JM" dirty="0"/>
          </a:p>
        </p:txBody>
      </p:sp>
      <p:sp>
        <p:nvSpPr>
          <p:cNvPr id="9" name="Text Placeholder 26"/>
          <p:cNvSpPr>
            <a:spLocks noGrp="1"/>
          </p:cNvSpPr>
          <p:nvPr>
            <p:ph type="body" sz="quarter" idx="15"/>
          </p:nvPr>
        </p:nvSpPr>
        <p:spPr>
          <a:xfrm>
            <a:off x="3733800" y="2019654"/>
            <a:ext cx="2127250" cy="922513"/>
          </a:xfrm>
        </p:spPr>
        <p:txBody>
          <a:bodyPr>
            <a:noAutofit/>
          </a:bodyPr>
          <a:lstStyle>
            <a:lvl1pPr marL="0" indent="0">
              <a:buFontTx/>
              <a:buNone/>
              <a:defRPr sz="1111">
                <a:solidFill>
                  <a:schemeClr val="bg1">
                    <a:lumMod val="50000"/>
                  </a:schemeClr>
                </a:solidFill>
              </a:defRPr>
            </a:lvl1pPr>
            <a:lvl2pPr marL="507995" indent="0">
              <a:buFontTx/>
              <a:buNone/>
              <a:defRPr sz="1333"/>
            </a:lvl2pPr>
            <a:lvl3pPr marL="1015990" indent="0">
              <a:buFontTx/>
              <a:buNone/>
              <a:defRPr sz="1333"/>
            </a:lvl3pPr>
            <a:lvl4pPr marL="1523985" indent="0">
              <a:buFontTx/>
              <a:buNone/>
              <a:defRPr sz="1333"/>
            </a:lvl4pPr>
            <a:lvl5pPr marL="2031980" indent="0">
              <a:buFontTx/>
              <a:buNone/>
              <a:defRPr sz="1333"/>
            </a:lvl5pPr>
          </a:lstStyle>
          <a:p>
            <a:pPr lvl="0"/>
            <a:endParaRPr lang="en-JM" dirty="0"/>
          </a:p>
        </p:txBody>
      </p:sp>
      <p:sp>
        <p:nvSpPr>
          <p:cNvPr id="10" name="Text Placeholder 26"/>
          <p:cNvSpPr>
            <a:spLocks noGrp="1"/>
          </p:cNvSpPr>
          <p:nvPr>
            <p:ph type="body" sz="quarter" idx="16"/>
          </p:nvPr>
        </p:nvSpPr>
        <p:spPr>
          <a:xfrm>
            <a:off x="6407150" y="2010834"/>
            <a:ext cx="2127250" cy="922513"/>
          </a:xfrm>
        </p:spPr>
        <p:txBody>
          <a:bodyPr>
            <a:noAutofit/>
          </a:bodyPr>
          <a:lstStyle>
            <a:lvl1pPr marL="0" indent="0">
              <a:buFontTx/>
              <a:buNone/>
              <a:defRPr sz="1111">
                <a:solidFill>
                  <a:schemeClr val="bg1">
                    <a:lumMod val="50000"/>
                  </a:schemeClr>
                </a:solidFill>
              </a:defRPr>
            </a:lvl1pPr>
            <a:lvl2pPr marL="507995" indent="0">
              <a:buFontTx/>
              <a:buNone/>
              <a:defRPr sz="1333"/>
            </a:lvl2pPr>
            <a:lvl3pPr marL="1015990" indent="0">
              <a:buFontTx/>
              <a:buNone/>
              <a:defRPr sz="1333"/>
            </a:lvl3pPr>
            <a:lvl4pPr marL="1523985" indent="0">
              <a:buFontTx/>
              <a:buNone/>
              <a:defRPr sz="1333"/>
            </a:lvl4pPr>
            <a:lvl5pPr marL="2031980" indent="0">
              <a:buFontTx/>
              <a:buNone/>
              <a:defRPr sz="1333"/>
            </a:lvl5pPr>
          </a:lstStyle>
          <a:p>
            <a:pPr lvl="0"/>
            <a:endParaRPr lang="en-JM" dirty="0"/>
          </a:p>
        </p:txBody>
      </p:sp>
      <p:sp>
        <p:nvSpPr>
          <p:cNvPr id="11" name="Text Placeholder 26"/>
          <p:cNvSpPr>
            <a:spLocks noGrp="1"/>
          </p:cNvSpPr>
          <p:nvPr>
            <p:ph type="body" sz="quarter" idx="17"/>
          </p:nvPr>
        </p:nvSpPr>
        <p:spPr>
          <a:xfrm>
            <a:off x="3736975" y="3783698"/>
            <a:ext cx="2127250" cy="922513"/>
          </a:xfrm>
        </p:spPr>
        <p:txBody>
          <a:bodyPr>
            <a:noAutofit/>
          </a:bodyPr>
          <a:lstStyle>
            <a:lvl1pPr marL="0" indent="0">
              <a:buFontTx/>
              <a:buNone/>
              <a:defRPr sz="1111">
                <a:solidFill>
                  <a:schemeClr val="bg1">
                    <a:lumMod val="50000"/>
                  </a:schemeClr>
                </a:solidFill>
              </a:defRPr>
            </a:lvl1pPr>
            <a:lvl2pPr marL="507995" indent="0">
              <a:buFontTx/>
              <a:buNone/>
              <a:defRPr sz="1333"/>
            </a:lvl2pPr>
            <a:lvl3pPr marL="1015990" indent="0">
              <a:buFontTx/>
              <a:buNone/>
              <a:defRPr sz="1333"/>
            </a:lvl3pPr>
            <a:lvl4pPr marL="1523985" indent="0">
              <a:buFontTx/>
              <a:buNone/>
              <a:defRPr sz="1333"/>
            </a:lvl4pPr>
            <a:lvl5pPr marL="2031980" indent="0">
              <a:buFontTx/>
              <a:buNone/>
              <a:defRPr sz="1333"/>
            </a:lvl5pPr>
          </a:lstStyle>
          <a:p>
            <a:pPr lvl="0"/>
            <a:endParaRPr lang="en-JM" dirty="0"/>
          </a:p>
        </p:txBody>
      </p:sp>
      <p:sp>
        <p:nvSpPr>
          <p:cNvPr id="12" name="Text Placeholder 26"/>
          <p:cNvSpPr>
            <a:spLocks noGrp="1"/>
          </p:cNvSpPr>
          <p:nvPr>
            <p:ph type="body" sz="quarter" idx="18"/>
          </p:nvPr>
        </p:nvSpPr>
        <p:spPr>
          <a:xfrm>
            <a:off x="6410325" y="3774878"/>
            <a:ext cx="2127250" cy="922513"/>
          </a:xfrm>
        </p:spPr>
        <p:txBody>
          <a:bodyPr>
            <a:noAutofit/>
          </a:bodyPr>
          <a:lstStyle>
            <a:lvl1pPr marL="0" indent="0">
              <a:buFontTx/>
              <a:buNone/>
              <a:defRPr sz="1111">
                <a:solidFill>
                  <a:schemeClr val="bg1">
                    <a:lumMod val="50000"/>
                  </a:schemeClr>
                </a:solidFill>
              </a:defRPr>
            </a:lvl1pPr>
            <a:lvl2pPr marL="507995" indent="0">
              <a:buFontTx/>
              <a:buNone/>
              <a:defRPr sz="1333"/>
            </a:lvl2pPr>
            <a:lvl3pPr marL="1015990" indent="0">
              <a:buFontTx/>
              <a:buNone/>
              <a:defRPr sz="1333"/>
            </a:lvl3pPr>
            <a:lvl4pPr marL="1523985" indent="0">
              <a:buFontTx/>
              <a:buNone/>
              <a:defRPr sz="1333"/>
            </a:lvl4pPr>
            <a:lvl5pPr marL="2031980" indent="0">
              <a:buFontTx/>
              <a:buNone/>
              <a:defRPr sz="1333"/>
            </a:lvl5pPr>
          </a:lstStyle>
          <a:p>
            <a:pPr lvl="0"/>
            <a:endParaRPr lang="en-JM" dirty="0"/>
          </a:p>
        </p:txBody>
      </p:sp>
      <p:sp>
        <p:nvSpPr>
          <p:cNvPr id="13" name="Text Placeholder 32"/>
          <p:cNvSpPr>
            <a:spLocks noGrp="1"/>
          </p:cNvSpPr>
          <p:nvPr>
            <p:ph type="body" sz="quarter" idx="19"/>
          </p:nvPr>
        </p:nvSpPr>
        <p:spPr>
          <a:xfrm>
            <a:off x="4114800" y="1686121"/>
            <a:ext cx="1600200" cy="342350"/>
          </a:xfrm>
        </p:spPr>
        <p:txBody>
          <a:bodyPr>
            <a:normAutofit/>
          </a:bodyPr>
          <a:lstStyle>
            <a:lvl1pPr marL="0" indent="0">
              <a:buFontTx/>
              <a:buNone/>
              <a:defRPr sz="1111" b="0">
                <a:solidFill>
                  <a:schemeClr val="bg1">
                    <a:lumMod val="50000"/>
                  </a:schemeClr>
                </a:solidFill>
                <a:latin typeface="Calibri"/>
                <a:ea typeface="Open Sans" pitchFamily="34" charset="0"/>
                <a:cs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4" name="Text Placeholder 32"/>
          <p:cNvSpPr>
            <a:spLocks noGrp="1"/>
          </p:cNvSpPr>
          <p:nvPr>
            <p:ph type="body" sz="quarter" idx="20"/>
          </p:nvPr>
        </p:nvSpPr>
        <p:spPr>
          <a:xfrm>
            <a:off x="6781800" y="1686121"/>
            <a:ext cx="1600200" cy="342350"/>
          </a:xfrm>
        </p:spPr>
        <p:txBody>
          <a:bodyPr>
            <a:normAutofit/>
          </a:bodyPr>
          <a:lstStyle>
            <a:lvl1pPr marL="0" indent="0">
              <a:buFontTx/>
              <a:buNone/>
              <a:defRPr sz="1111" b="0">
                <a:solidFill>
                  <a:schemeClr val="bg1">
                    <a:lumMod val="50000"/>
                  </a:schemeClr>
                </a:solidFill>
                <a:latin typeface="Calibri"/>
                <a:ea typeface="Open Sans" pitchFamily="34" charset="0"/>
                <a:cs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5" name="Text Placeholder 32"/>
          <p:cNvSpPr>
            <a:spLocks noGrp="1"/>
          </p:cNvSpPr>
          <p:nvPr>
            <p:ph type="body" sz="quarter" idx="21"/>
          </p:nvPr>
        </p:nvSpPr>
        <p:spPr>
          <a:xfrm>
            <a:off x="4114800" y="3446484"/>
            <a:ext cx="1600200" cy="342350"/>
          </a:xfrm>
        </p:spPr>
        <p:txBody>
          <a:bodyPr>
            <a:normAutofit/>
          </a:bodyPr>
          <a:lstStyle>
            <a:lvl1pPr marL="0" indent="0">
              <a:buFontTx/>
              <a:buNone/>
              <a:defRPr sz="1111" b="0">
                <a:solidFill>
                  <a:schemeClr val="bg1">
                    <a:lumMod val="50000"/>
                  </a:schemeClr>
                </a:solidFill>
                <a:latin typeface="Calibri"/>
                <a:ea typeface="Open Sans" pitchFamily="34" charset="0"/>
                <a:cs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6" name="Text Placeholder 32"/>
          <p:cNvSpPr>
            <a:spLocks noGrp="1"/>
          </p:cNvSpPr>
          <p:nvPr>
            <p:ph type="body" sz="quarter" idx="22"/>
          </p:nvPr>
        </p:nvSpPr>
        <p:spPr>
          <a:xfrm>
            <a:off x="6781800" y="3446484"/>
            <a:ext cx="1600200" cy="342350"/>
          </a:xfrm>
        </p:spPr>
        <p:txBody>
          <a:bodyPr>
            <a:normAutofit/>
          </a:bodyPr>
          <a:lstStyle>
            <a:lvl1pPr marL="0" indent="0">
              <a:buFontTx/>
              <a:buNone/>
              <a:defRPr sz="1111" b="0">
                <a:solidFill>
                  <a:schemeClr val="bg1">
                    <a:lumMod val="50000"/>
                  </a:schemeClr>
                </a:solidFill>
                <a:latin typeface="Calibri"/>
                <a:ea typeface="Open Sans" pitchFamily="34" charset="0"/>
                <a:cs typeface="Calibri"/>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endParaRPr lang="en-JM" dirty="0"/>
          </a:p>
        </p:txBody>
      </p:sp>
      <p:sp>
        <p:nvSpPr>
          <p:cNvPr id="1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9"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3746064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5"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22" name="Picture Placeholder 21"/>
          <p:cNvSpPr>
            <a:spLocks noGrp="1"/>
          </p:cNvSpPr>
          <p:nvPr>
            <p:ph type="pic" sz="quarter" idx="28"/>
          </p:nvPr>
        </p:nvSpPr>
        <p:spPr>
          <a:xfrm>
            <a:off x="5097600" y="1784000"/>
            <a:ext cx="1378800" cy="2695167"/>
          </a:xfrm>
        </p:spPr>
        <p:txBody>
          <a:bodyPr>
            <a:normAutofit/>
          </a:bodyPr>
          <a:lstStyle>
            <a:lvl1pPr>
              <a:defRPr sz="1333"/>
            </a:lvl1pPr>
          </a:lstStyle>
          <a:p>
            <a:endParaRPr lang="en-JM" dirty="0"/>
          </a:p>
        </p:txBody>
      </p:sp>
      <p:sp>
        <p:nvSpPr>
          <p:cNvPr id="19" name="Picture Placeholder 21"/>
          <p:cNvSpPr>
            <a:spLocks noGrp="1"/>
          </p:cNvSpPr>
          <p:nvPr>
            <p:ph type="pic" sz="quarter" idx="29"/>
          </p:nvPr>
        </p:nvSpPr>
        <p:spPr>
          <a:xfrm>
            <a:off x="6775200" y="1792000"/>
            <a:ext cx="1371600" cy="2674167"/>
          </a:xfrm>
        </p:spPr>
        <p:txBody>
          <a:bodyPr>
            <a:normAutofit/>
          </a:bodyPr>
          <a:lstStyle>
            <a:lvl1pPr>
              <a:defRPr sz="1333"/>
            </a:lvl1pPr>
          </a:lstStyle>
          <a:p>
            <a:endParaRPr lang="en-JM" dirty="0"/>
          </a:p>
        </p:txBody>
      </p:sp>
    </p:spTree>
    <p:extLst>
      <p:ext uri="{BB962C8B-B14F-4D97-AF65-F5344CB8AC3E}">
        <p14:creationId xmlns:p14="http://schemas.microsoft.com/office/powerpoint/2010/main" val="579909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7"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6">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k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536189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kk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mp; Text Gree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914400" y="1181100"/>
            <a:ext cx="7543800" cy="3429000"/>
          </a:xfrm>
          <a:prstGeom prst="rect">
            <a:avLst/>
          </a:prstGeom>
        </p:spPr>
        <p:txBody>
          <a:bodyPr vert="horz">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1"/>
          </p:nvPr>
        </p:nvSpPr>
        <p:spPr>
          <a:xfrm>
            <a:off x="914400" y="342900"/>
            <a:ext cx="7543800" cy="609600"/>
          </a:xfrm>
          <a:prstGeom prst="rect">
            <a:avLst/>
          </a:prstGeom>
        </p:spPr>
        <p:txBody>
          <a:bodyPr vert="horz">
            <a:normAutofit/>
          </a:bodyPr>
          <a:lstStyle>
            <a:lvl1pPr marL="0" indent="0" algn="ctr">
              <a:buNone/>
              <a:defRPr sz="2600" b="1">
                <a:solidFill>
                  <a:srgbClr val="0C4DA9"/>
                </a:solidFill>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58250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Green">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409700"/>
            <a:ext cx="8228013" cy="3505200"/>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85800" y="342901"/>
            <a:ext cx="7770813" cy="990600"/>
          </a:xfrm>
          <a:prstGeom prst="rect">
            <a:avLst/>
          </a:prstGeom>
        </p:spPr>
        <p:txBody>
          <a:bodyPr/>
          <a:lstStyle>
            <a:lvl1pPr algn="ctr">
              <a:defRPr sz="3200" b="1">
                <a:solidFill>
                  <a:schemeClr val="tx2"/>
                </a:solidFill>
                <a:latin typeface="Times New Roman"/>
                <a:cs typeface="Times New Roman (Headings)"/>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48F12DB7-7720-4327-9D04-3917AAF3DE22}" type="slidenum">
              <a:rPr lang="en-US" smtClean="0"/>
              <a:pPr/>
              <a:t>‹#›</a:t>
            </a:fld>
            <a:endParaRPr lang="en-US" dirty="0"/>
          </a:p>
        </p:txBody>
      </p:sp>
    </p:spTree>
    <p:extLst>
      <p:ext uri="{BB962C8B-B14F-4D97-AF65-F5344CB8AC3E}">
        <p14:creationId xmlns:p14="http://schemas.microsoft.com/office/powerpoint/2010/main" val="960763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Presenter Bio G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52500"/>
          </a:xfrm>
          <a:prstGeom prst="rect">
            <a:avLst/>
          </a:prstGeom>
        </p:spPr>
        <p:txBody>
          <a:bodyPr vert="horz"/>
          <a:lstStyle>
            <a:lvl1pPr>
              <a:defRPr sz="3200" b="1">
                <a:solidFill>
                  <a:schemeClr val="tx2"/>
                </a:solidFill>
                <a:latin typeface="Times New Roman"/>
              </a:defRPr>
            </a:lvl1pPr>
          </a:lstStyle>
          <a:p>
            <a:r>
              <a:rPr lang="en-US" dirty="0"/>
              <a:t>Click to edit Master title style</a:t>
            </a:r>
          </a:p>
        </p:txBody>
      </p:sp>
      <p:sp>
        <p:nvSpPr>
          <p:cNvPr id="14" name="Picture Placeholder 13"/>
          <p:cNvSpPr>
            <a:spLocks noGrp="1"/>
          </p:cNvSpPr>
          <p:nvPr>
            <p:ph type="pic" sz="quarter" idx="10"/>
          </p:nvPr>
        </p:nvSpPr>
        <p:spPr>
          <a:xfrm>
            <a:off x="457200" y="1257300"/>
            <a:ext cx="2133600" cy="3200400"/>
          </a:xfrm>
          <a:prstGeom prst="rect">
            <a:avLst/>
          </a:prstGeom>
        </p:spPr>
        <p:txBody>
          <a:bodyPr vert="horz"/>
          <a:lstStyle/>
          <a:p>
            <a:pPr lvl="0"/>
            <a:r>
              <a:rPr lang="en-US" noProof="0" dirty="0"/>
              <a:t>Click icon to add picture</a:t>
            </a:r>
          </a:p>
        </p:txBody>
      </p:sp>
      <p:sp>
        <p:nvSpPr>
          <p:cNvPr id="18" name="Text Placeholder 17"/>
          <p:cNvSpPr>
            <a:spLocks noGrp="1"/>
          </p:cNvSpPr>
          <p:nvPr>
            <p:ph type="body" sz="quarter" idx="11"/>
          </p:nvPr>
        </p:nvSpPr>
        <p:spPr>
          <a:xfrm>
            <a:off x="2743200" y="1257300"/>
            <a:ext cx="4114800" cy="3200400"/>
          </a:xfrm>
          <a:prstGeom prst="rect">
            <a:avLst/>
          </a:prstGeom>
        </p:spPr>
        <p:txBody>
          <a:bodyPr vert="horz"/>
          <a:lstStyle>
            <a:lvl1pPr>
              <a:defRPr sz="1800">
                <a:latin typeface="Arial"/>
              </a:defRPr>
            </a:lvl1pPr>
          </a:lstStyle>
          <a:p>
            <a:pPr lvl="0"/>
            <a:r>
              <a:rPr lang="en-US"/>
              <a:t>Click to edit Master text styles</a:t>
            </a:r>
          </a:p>
        </p:txBody>
      </p:sp>
      <p:sp>
        <p:nvSpPr>
          <p:cNvPr id="20" name="Picture Placeholder 19"/>
          <p:cNvSpPr>
            <a:spLocks noGrp="1"/>
          </p:cNvSpPr>
          <p:nvPr>
            <p:ph type="pic" sz="quarter" idx="12"/>
          </p:nvPr>
        </p:nvSpPr>
        <p:spPr>
          <a:xfrm>
            <a:off x="6934200" y="1257300"/>
            <a:ext cx="1752600" cy="1752600"/>
          </a:xfrm>
          <a:prstGeom prst="rect">
            <a:avLst/>
          </a:prstGeom>
        </p:spPr>
        <p:txBody>
          <a:bodyPr vert="horz"/>
          <a:lstStyle>
            <a:lvl1pPr>
              <a:defRPr sz="2000"/>
            </a:lvl1pPr>
          </a:lstStyle>
          <a:p>
            <a:pPr lvl="0"/>
            <a:r>
              <a:rPr lang="en-US" noProof="0" dirty="0"/>
              <a:t>Click icon to add picture</a:t>
            </a:r>
          </a:p>
        </p:txBody>
      </p:sp>
      <p:sp>
        <p:nvSpPr>
          <p:cNvPr id="22" name="Text Placeholder 21"/>
          <p:cNvSpPr>
            <a:spLocks noGrp="1"/>
          </p:cNvSpPr>
          <p:nvPr>
            <p:ph type="body" sz="quarter" idx="13"/>
          </p:nvPr>
        </p:nvSpPr>
        <p:spPr>
          <a:xfrm>
            <a:off x="6934200" y="3162300"/>
            <a:ext cx="1752600" cy="381000"/>
          </a:xfrm>
          <a:prstGeom prst="rect">
            <a:avLst/>
          </a:prstGeom>
        </p:spPr>
        <p:txBody>
          <a:bodyPr vert="horz"/>
          <a:lstStyle>
            <a:lvl1pPr algn="ctr">
              <a:defRPr sz="1600">
                <a:latin typeface="Arial"/>
              </a:defRPr>
            </a:lvl1pPr>
          </a:lstStyle>
          <a:p>
            <a:pPr lvl="0"/>
            <a:r>
              <a:rPr lang="en-US"/>
              <a:t>Click to edit Master text styles</a:t>
            </a:r>
          </a:p>
        </p:txBody>
      </p:sp>
      <p:sp>
        <p:nvSpPr>
          <p:cNvPr id="23" name="Text Placeholder 21"/>
          <p:cNvSpPr>
            <a:spLocks noGrp="1"/>
          </p:cNvSpPr>
          <p:nvPr>
            <p:ph type="body" sz="quarter" idx="14"/>
          </p:nvPr>
        </p:nvSpPr>
        <p:spPr>
          <a:xfrm>
            <a:off x="6934200" y="3771900"/>
            <a:ext cx="1752600" cy="381000"/>
          </a:xfrm>
          <a:prstGeom prst="rect">
            <a:avLst/>
          </a:prstGeom>
        </p:spPr>
        <p:txBody>
          <a:bodyPr vert="horz"/>
          <a:lstStyle>
            <a:lvl1pPr algn="ctr">
              <a:defRPr sz="1200">
                <a:latin typeface="Arial"/>
              </a:defRPr>
            </a:lvl1pPr>
          </a:lstStyle>
          <a:p>
            <a:pPr lvl="0"/>
            <a:r>
              <a:rPr lang="en-US" dirty="0"/>
              <a:t>Click to edit Master text styles</a:t>
            </a:r>
          </a:p>
        </p:txBody>
      </p:sp>
      <p:sp>
        <p:nvSpPr>
          <p:cNvPr id="8" name="Slide Number Placeholder 7"/>
          <p:cNvSpPr>
            <a:spLocks noGrp="1"/>
          </p:cNvSpPr>
          <p:nvPr>
            <p:ph type="sldNum" sz="quarter" idx="15"/>
          </p:nvPr>
        </p:nvSpPr>
        <p:spPr/>
        <p:txBody>
          <a:bodyPr/>
          <a:lstStyle/>
          <a:p>
            <a:fld id="{48F12DB7-7720-4327-9D04-3917AAF3DE22}" type="slidenum">
              <a:rPr lang="en-US" smtClean="0"/>
              <a:pPr/>
              <a:t>‹#›</a:t>
            </a:fld>
            <a:endParaRPr lang="en-US" dirty="0"/>
          </a:p>
        </p:txBody>
      </p:sp>
    </p:spTree>
    <p:extLst>
      <p:ext uri="{BB962C8B-B14F-4D97-AF65-F5344CB8AC3E}">
        <p14:creationId xmlns:p14="http://schemas.microsoft.com/office/powerpoint/2010/main" val="912413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Go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09700"/>
            <a:ext cx="8228013" cy="2971800"/>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85800" y="342901"/>
            <a:ext cx="7770813" cy="990600"/>
          </a:xfrm>
          <a:prstGeom prst="rect">
            <a:avLst/>
          </a:prstGeom>
        </p:spPr>
        <p:txBody>
          <a:bodyPr/>
          <a:lstStyle>
            <a:lvl1pPr algn="ctr">
              <a:defRPr sz="3200" b="1">
                <a:solidFill>
                  <a:schemeClr val="tx2"/>
                </a:solidFill>
                <a:latin typeface="Times New Roman"/>
                <a:cs typeface="Times New Roman (Headings)"/>
              </a:defRPr>
            </a:lvl1pPr>
          </a:lstStyle>
          <a:p>
            <a:r>
              <a:rPr lang="en-US" dirty="0"/>
              <a:t>Click to edit Master 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E09DB48B-9A84-453E-BB08-2D2F1A6FA497}" type="slidenum">
              <a:rPr lang="en-US" smtClean="0"/>
              <a:pPr/>
              <a:t>‹#›</a:t>
            </a:fld>
            <a:endParaRPr lang="en-US" dirty="0"/>
          </a:p>
        </p:txBody>
      </p:sp>
    </p:spTree>
    <p:extLst>
      <p:ext uri="{BB962C8B-B14F-4D97-AF65-F5344CB8AC3E}">
        <p14:creationId xmlns:p14="http://schemas.microsoft.com/office/powerpoint/2010/main" val="13333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JM" dirty="0"/>
          </a:p>
        </p:txBody>
      </p:sp>
      <p:sp>
        <p:nvSpPr>
          <p:cNvPr id="4" name="Text Placeholder 17">
            <a:extLst>
              <a:ext uri="{FF2B5EF4-FFF2-40B4-BE49-F238E27FC236}">
                <a16:creationId xmlns:a16="http://schemas.microsoft.com/office/drawing/2014/main" id="{DCF976E5-5924-4066-B6C8-AFC5AE8B35AE}"/>
              </a:ext>
            </a:extLst>
          </p:cNvPr>
          <p:cNvSpPr>
            <a:spLocks noGrp="1"/>
          </p:cNvSpPr>
          <p:nvPr>
            <p:ph type="body" sz="quarter" idx="26"/>
          </p:nvPr>
        </p:nvSpPr>
        <p:spPr>
          <a:xfrm>
            <a:off x="960118" y="1104900"/>
            <a:ext cx="7726680" cy="3810000"/>
          </a:xfrm>
        </p:spPr>
        <p:txBody>
          <a:bodyPr>
            <a:noAutofit/>
          </a:bodyPr>
          <a:lstStyle>
            <a:lvl1pPr marL="0" indent="0">
              <a:buFontTx/>
              <a:buNone/>
              <a:defRPr sz="1620">
                <a:solidFill>
                  <a:srgbClr val="606060"/>
                </a:solidFill>
                <a:latin typeface="Myriad Pro" panose="020B0503030403020204" pitchFamily="34" charset="0"/>
              </a:defRPr>
            </a:lvl1pPr>
            <a:lvl2pPr marL="457191" indent="0">
              <a:buFontTx/>
              <a:buNone/>
              <a:defRPr sz="1050">
                <a:solidFill>
                  <a:schemeClr val="bg1">
                    <a:lumMod val="65000"/>
                  </a:schemeClr>
                </a:solidFill>
                <a:latin typeface="+mj-lt"/>
              </a:defRPr>
            </a:lvl2pPr>
            <a:lvl3pPr marL="914381" indent="0">
              <a:buFontTx/>
              <a:buNone/>
              <a:defRPr sz="1050">
                <a:solidFill>
                  <a:schemeClr val="bg1">
                    <a:lumMod val="65000"/>
                  </a:schemeClr>
                </a:solidFill>
                <a:latin typeface="+mj-lt"/>
              </a:defRPr>
            </a:lvl3pPr>
            <a:lvl4pPr marL="1371573" indent="0">
              <a:buFontTx/>
              <a:buNone/>
              <a:defRPr sz="1050">
                <a:solidFill>
                  <a:schemeClr val="bg1">
                    <a:lumMod val="65000"/>
                  </a:schemeClr>
                </a:solidFill>
                <a:latin typeface="+mj-lt"/>
              </a:defRPr>
            </a:lvl4pPr>
            <a:lvl5pPr marL="1828764" indent="0">
              <a:buFontTx/>
              <a:buNone/>
              <a:defRPr sz="1050">
                <a:solidFill>
                  <a:schemeClr val="bg1">
                    <a:lumMod val="65000"/>
                  </a:schemeClr>
                </a:solidFill>
                <a:latin typeface="+mj-lt"/>
              </a:defRPr>
            </a:lvl5pPr>
          </a:lstStyle>
          <a:p>
            <a:pPr lvl="0"/>
            <a:endParaRPr lang="en-JM" dirty="0"/>
          </a:p>
        </p:txBody>
      </p:sp>
    </p:spTree>
    <p:extLst>
      <p:ext uri="{BB962C8B-B14F-4D97-AF65-F5344CB8AC3E}">
        <p14:creationId xmlns:p14="http://schemas.microsoft.com/office/powerpoint/2010/main" val="199597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8" name="Picture Placeholder 24"/>
          <p:cNvSpPr>
            <a:spLocks noGrp="1"/>
          </p:cNvSpPr>
          <p:nvPr>
            <p:ph type="pic" sz="quarter" idx="14"/>
          </p:nvPr>
        </p:nvSpPr>
        <p:spPr>
          <a:xfrm>
            <a:off x="5334000" y="656167"/>
            <a:ext cx="3357562" cy="4402667"/>
          </a:xfrm>
        </p:spPr>
        <p:txBody>
          <a:bodyPr>
            <a:normAutofit/>
          </a:bodyPr>
          <a:lstStyle>
            <a:lvl1pPr marL="0" indent="0">
              <a:buFontTx/>
              <a:buNone/>
              <a:defRPr sz="1333">
                <a:solidFill>
                  <a:srgbClr val="17375E"/>
                </a:solidFill>
              </a:defRPr>
            </a:lvl1pPr>
          </a:lstStyle>
          <a:p>
            <a:endParaRPr lang="en-JM" dirty="0"/>
          </a:p>
        </p:txBody>
      </p:sp>
      <p:sp>
        <p:nvSpPr>
          <p:cNvPr id="18"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Tree>
    <p:extLst>
      <p:ext uri="{BB962C8B-B14F-4D97-AF65-F5344CB8AC3E}">
        <p14:creationId xmlns:p14="http://schemas.microsoft.com/office/powerpoint/2010/main" val="241829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9"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19" name="Picture Placeholder 9"/>
          <p:cNvSpPr>
            <a:spLocks noGrp="1"/>
          </p:cNvSpPr>
          <p:nvPr>
            <p:ph type="pic" sz="quarter" idx="24"/>
          </p:nvPr>
        </p:nvSpPr>
        <p:spPr>
          <a:xfrm>
            <a:off x="2887200" y="1668000"/>
            <a:ext cx="3564000" cy="2488000"/>
          </a:xfrm>
        </p:spPr>
        <p:txBody>
          <a:bodyPr>
            <a:normAutofit/>
          </a:bodyPr>
          <a:lstStyle>
            <a:lvl1pPr>
              <a:defRPr sz="1333"/>
            </a:lvl1pPr>
          </a:lstStyle>
          <a:p>
            <a:endParaRPr lang="en-US" dirty="0"/>
          </a:p>
        </p:txBody>
      </p:sp>
    </p:spTree>
    <p:extLst>
      <p:ext uri="{BB962C8B-B14F-4D97-AF65-F5344CB8AC3E}">
        <p14:creationId xmlns:p14="http://schemas.microsoft.com/office/powerpoint/2010/main" val="162568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JM" dirty="0"/>
          </a:p>
        </p:txBody>
      </p:sp>
      <p:sp>
        <p:nvSpPr>
          <p:cNvPr id="9" name="Text Placeholder 17"/>
          <p:cNvSpPr>
            <a:spLocks noGrp="1"/>
          </p:cNvSpPr>
          <p:nvPr>
            <p:ph type="body" sz="quarter" idx="23"/>
          </p:nvPr>
        </p:nvSpPr>
        <p:spPr>
          <a:xfrm>
            <a:off x="457200" y="973667"/>
            <a:ext cx="5029200" cy="359833"/>
          </a:xfrm>
        </p:spPr>
        <p:txBody>
          <a:bodyPr>
            <a:noAutofit/>
          </a:bodyPr>
          <a:lstStyle>
            <a:lvl1pPr marL="0" indent="0" algn="l">
              <a:buFontTx/>
              <a:buNone/>
              <a:defRPr sz="1333" b="1" i="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07995" indent="0">
              <a:buFontTx/>
              <a:buNone/>
              <a:defRPr sz="1167">
                <a:latin typeface="Mission Gothic Regular" pitchFamily="50" charset="0"/>
              </a:defRPr>
            </a:lvl2pPr>
            <a:lvl3pPr marL="1015990" indent="0">
              <a:buFontTx/>
              <a:buNone/>
              <a:defRPr sz="1167">
                <a:latin typeface="Mission Gothic Regular" pitchFamily="50" charset="0"/>
              </a:defRPr>
            </a:lvl3pPr>
            <a:lvl4pPr marL="1523985" indent="0">
              <a:buFontTx/>
              <a:buNone/>
              <a:defRPr sz="1167">
                <a:latin typeface="Mission Gothic Regular" pitchFamily="50" charset="0"/>
              </a:defRPr>
            </a:lvl4pPr>
            <a:lvl5pPr marL="2031980" indent="0">
              <a:buFontTx/>
              <a:buNone/>
              <a:defRPr sz="1167">
                <a:latin typeface="Mission Gothic Regular" pitchFamily="50" charset="0"/>
              </a:defRPr>
            </a:lvl5pPr>
          </a:lstStyle>
          <a:p>
            <a:pPr lvl="0"/>
            <a:endParaRPr lang="en-JM" dirty="0"/>
          </a:p>
        </p:txBody>
      </p:sp>
      <p:sp>
        <p:nvSpPr>
          <p:cNvPr id="19" name="Picture Placeholder 9"/>
          <p:cNvSpPr>
            <a:spLocks noGrp="1"/>
          </p:cNvSpPr>
          <p:nvPr>
            <p:ph type="pic" sz="quarter" idx="24"/>
          </p:nvPr>
        </p:nvSpPr>
        <p:spPr>
          <a:xfrm>
            <a:off x="2905200" y="1852000"/>
            <a:ext cx="3513600" cy="2455333"/>
          </a:xfrm>
        </p:spPr>
        <p:txBody>
          <a:bodyPr/>
          <a:lstStyle/>
          <a:p>
            <a:endParaRPr lang="en-US" dirty="0"/>
          </a:p>
        </p:txBody>
      </p:sp>
      <p:sp>
        <p:nvSpPr>
          <p:cNvPr id="8" name="Picture Placeholder 9"/>
          <p:cNvSpPr>
            <a:spLocks noGrp="1"/>
          </p:cNvSpPr>
          <p:nvPr>
            <p:ph type="pic" sz="quarter" idx="25"/>
          </p:nvPr>
        </p:nvSpPr>
        <p:spPr>
          <a:xfrm>
            <a:off x="1717200" y="2144000"/>
            <a:ext cx="1062000" cy="1844000"/>
          </a:xfrm>
        </p:spPr>
        <p:txBody>
          <a:bodyPr/>
          <a:lstStyle/>
          <a:p>
            <a:endParaRPr lang="en-US" dirty="0"/>
          </a:p>
        </p:txBody>
      </p:sp>
      <p:sp>
        <p:nvSpPr>
          <p:cNvPr id="10" name="Picture Placeholder 9"/>
          <p:cNvSpPr>
            <a:spLocks noGrp="1"/>
          </p:cNvSpPr>
          <p:nvPr>
            <p:ph type="pic" sz="quarter" idx="26"/>
          </p:nvPr>
        </p:nvSpPr>
        <p:spPr>
          <a:xfrm>
            <a:off x="6553200" y="2144000"/>
            <a:ext cx="1062000" cy="1844000"/>
          </a:xfrm>
        </p:spPr>
        <p:txBody>
          <a:bodyPr/>
          <a:lstStyle/>
          <a:p>
            <a:endParaRPr lang="en-US" dirty="0"/>
          </a:p>
        </p:txBody>
      </p:sp>
    </p:spTree>
    <p:extLst>
      <p:ext uri="{BB962C8B-B14F-4D97-AF65-F5344CB8AC3E}">
        <p14:creationId xmlns:p14="http://schemas.microsoft.com/office/powerpoint/2010/main" val="178401527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kkk.jpg"/>
          <p:cNvPicPr>
            <a:picLocks noChangeAspect="1"/>
          </p:cNvPicPr>
          <p:nvPr userDrawn="1"/>
        </p:nvPicPr>
        <p:blipFill>
          <a:blip r:embed="rId71">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457200" y="317500"/>
            <a:ext cx="8229600" cy="95250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418171"/>
            <a:ext cx="8229600" cy="3471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9" name="Slide Number Placeholder 3"/>
          <p:cNvSpPr txBox="1">
            <a:spLocks noChangeAspect="1"/>
          </p:cNvSpPr>
          <p:nvPr userDrawn="1"/>
        </p:nvSpPr>
        <p:spPr>
          <a:xfrm rot="5400000">
            <a:off x="8619000" y="723833"/>
            <a:ext cx="762000" cy="288000"/>
          </a:xfrm>
          <a:prstGeom prst="rect">
            <a:avLst/>
          </a:prstGeom>
          <a:solidFill>
            <a:schemeClr val="accent2"/>
          </a:solidFill>
          <a:ln>
            <a:noFill/>
          </a:ln>
        </p:spPr>
        <p:txBody>
          <a:bodyPr vert="horz" lIns="101600" tIns="50800" rIns="101600" bIns="5080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000" dirty="0">
                <a:solidFill>
                  <a:schemeClr val="bg1"/>
                </a:solidFill>
                <a:latin typeface="Open Sans Light"/>
                <a:cs typeface="Open Sans Light"/>
              </a:rPr>
              <a:t>PAGE </a:t>
            </a:r>
            <a:fld id="{857B18ED-D931-45F4-8873-1BEDAB4DC03E}" type="slidenum">
              <a:rPr lang="en-JM" sz="1000" smtClean="0">
                <a:solidFill>
                  <a:schemeClr val="bg1"/>
                </a:solidFill>
                <a:latin typeface="Open Sans Light"/>
                <a:cs typeface="Open Sans Light"/>
              </a:rPr>
              <a:pPr/>
              <a:t>‹#›</a:t>
            </a:fld>
            <a:endParaRPr lang="en-JM" sz="1000" dirty="0">
              <a:solidFill>
                <a:schemeClr val="bg1"/>
              </a:solidFill>
              <a:latin typeface="Open Sans Light"/>
              <a:cs typeface="Open Sans Light"/>
            </a:endParaRPr>
          </a:p>
        </p:txBody>
      </p:sp>
      <p:grpSp>
        <p:nvGrpSpPr>
          <p:cNvPr id="15" name="Group 14"/>
          <p:cNvGrpSpPr/>
          <p:nvPr userDrawn="1"/>
        </p:nvGrpSpPr>
        <p:grpSpPr>
          <a:xfrm>
            <a:off x="563882" y="486834"/>
            <a:ext cx="274319" cy="50799"/>
            <a:chOff x="563881" y="438150"/>
            <a:chExt cx="274319" cy="45719"/>
          </a:xfrm>
          <a:solidFill>
            <a:schemeClr val="accent4">
              <a:lumMod val="40000"/>
              <a:lumOff val="60000"/>
            </a:schemeClr>
          </a:solidFill>
        </p:grpSpPr>
        <p:sp>
          <p:nvSpPr>
            <p:cNvPr id="16" name="Oval 15"/>
            <p:cNvSpPr/>
            <p:nvPr/>
          </p:nvSpPr>
          <p:spPr>
            <a:xfrm>
              <a:off x="563881" y="438150"/>
              <a:ext cx="45719" cy="45719"/>
            </a:xfrm>
            <a:prstGeom prst="ellipse">
              <a:avLst/>
            </a:prstGeom>
            <a:grp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17" name="Oval 16"/>
            <p:cNvSpPr/>
            <p:nvPr/>
          </p:nvSpPr>
          <p:spPr>
            <a:xfrm>
              <a:off x="640081" y="438150"/>
              <a:ext cx="45719" cy="45719"/>
            </a:xfrm>
            <a:prstGeom prst="ellipse">
              <a:avLst/>
            </a:prstGeom>
            <a:grp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18" name="Oval 17"/>
            <p:cNvSpPr/>
            <p:nvPr/>
          </p:nvSpPr>
          <p:spPr>
            <a:xfrm>
              <a:off x="716281" y="438150"/>
              <a:ext cx="45719" cy="45719"/>
            </a:xfrm>
            <a:prstGeom prst="ellipse">
              <a:avLst/>
            </a:prstGeom>
            <a:grp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19" name="Oval 18"/>
            <p:cNvSpPr/>
            <p:nvPr/>
          </p:nvSpPr>
          <p:spPr>
            <a:xfrm>
              <a:off x="792481" y="438150"/>
              <a:ext cx="45719" cy="45719"/>
            </a:xfrm>
            <a:prstGeom prst="ellipse">
              <a:avLst/>
            </a:prstGeom>
            <a:grp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grpSp>
      <p:grpSp>
        <p:nvGrpSpPr>
          <p:cNvPr id="21" name="Group 15">
            <a:extLst>
              <a:ext uri="{FF2B5EF4-FFF2-40B4-BE49-F238E27FC236}">
                <a16:creationId xmlns:a16="http://schemas.microsoft.com/office/drawing/2014/main" id="{9DC237D2-BBA1-4937-AF38-DB9A3C89D214}"/>
              </a:ext>
            </a:extLst>
          </p:cNvPr>
          <p:cNvGrpSpPr>
            <a:grpSpLocks/>
          </p:cNvGrpSpPr>
          <p:nvPr userDrawn="1"/>
        </p:nvGrpSpPr>
        <p:grpSpPr bwMode="auto">
          <a:xfrm>
            <a:off x="2500191" y="5312834"/>
            <a:ext cx="4815009" cy="59266"/>
            <a:chOff x="548640" y="914400"/>
            <a:chExt cx="8046720" cy="9144"/>
          </a:xfrm>
        </p:grpSpPr>
        <p:cxnSp>
          <p:nvCxnSpPr>
            <p:cNvPr id="22" name="Straight Connector 21">
              <a:extLst>
                <a:ext uri="{FF2B5EF4-FFF2-40B4-BE49-F238E27FC236}">
                  <a16:creationId xmlns:a16="http://schemas.microsoft.com/office/drawing/2014/main" id="{C7C57F78-5D9F-4906-B11C-9986FD1495E7}"/>
                </a:ext>
              </a:extLst>
            </p:cNvPr>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893DC1-7B17-41ED-A5F8-5701ADED2792}"/>
                </a:ext>
              </a:extLst>
            </p:cNvPr>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 Placeholder 6">
            <a:extLst>
              <a:ext uri="{FF2B5EF4-FFF2-40B4-BE49-F238E27FC236}">
                <a16:creationId xmlns:a16="http://schemas.microsoft.com/office/drawing/2014/main" id="{B03C59CB-8C2E-4E3E-A057-CBB173477627}"/>
              </a:ext>
            </a:extLst>
          </p:cNvPr>
          <p:cNvSpPr txBox="1">
            <a:spLocks/>
          </p:cNvSpPr>
          <p:nvPr userDrawn="1"/>
        </p:nvSpPr>
        <p:spPr>
          <a:xfrm>
            <a:off x="7239001" y="5172743"/>
            <a:ext cx="1524002" cy="269446"/>
          </a:xfrm>
          <a:prstGeom prst="rect">
            <a:avLst/>
          </a:prstGeom>
        </p:spPr>
        <p:txBody>
          <a:bodyPr vert="horz" lIns="101600" tIns="50800" rIns="101600" bIns="5080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JM" sz="1000" b="0" dirty="0">
                <a:solidFill>
                  <a:schemeClr val="accent1"/>
                </a:solidFill>
                <a:latin typeface="Roboto Regular"/>
                <a:ea typeface="Open Sans" pitchFamily="34" charset="0"/>
                <a:cs typeface="Roboto Regular"/>
              </a:rPr>
              <a:t>Delivering </a:t>
            </a:r>
            <a:r>
              <a:rPr lang="en-JM" sz="1000" b="1" baseline="0" dirty="0">
                <a:solidFill>
                  <a:schemeClr val="accent1"/>
                </a:solidFill>
                <a:latin typeface="Roboto Regular"/>
                <a:ea typeface="Open Sans" pitchFamily="34" charset="0"/>
                <a:cs typeface="Roboto Regular"/>
              </a:rPr>
              <a:t>Confidence</a:t>
            </a:r>
            <a:endParaRPr lang="en-JM" sz="1000" b="1" dirty="0">
              <a:solidFill>
                <a:schemeClr val="accent1"/>
              </a:solidFill>
              <a:latin typeface="Roboto Regular"/>
              <a:ea typeface="Open Sans" pitchFamily="34" charset="0"/>
              <a:cs typeface="Roboto Regular"/>
            </a:endParaRPr>
          </a:p>
        </p:txBody>
      </p:sp>
      <p:sp>
        <p:nvSpPr>
          <p:cNvPr id="25" name="Text Placeholder 6">
            <a:extLst>
              <a:ext uri="{FF2B5EF4-FFF2-40B4-BE49-F238E27FC236}">
                <a16:creationId xmlns:a16="http://schemas.microsoft.com/office/drawing/2014/main" id="{2FE67AB7-5871-4F7D-AA19-540EBF208222}"/>
              </a:ext>
            </a:extLst>
          </p:cNvPr>
          <p:cNvSpPr txBox="1">
            <a:spLocks/>
          </p:cNvSpPr>
          <p:nvPr userDrawn="1"/>
        </p:nvSpPr>
        <p:spPr>
          <a:xfrm>
            <a:off x="381000" y="5143500"/>
            <a:ext cx="990600" cy="338667"/>
          </a:xfrm>
          <a:prstGeom prst="rect">
            <a:avLst/>
          </a:prstGeom>
        </p:spPr>
        <p:txBody>
          <a:bodyPr vert="horz" lIns="101600" tIns="50800" rIns="101600" bIns="5080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en-JM" sz="1000" b="0" i="0" dirty="0">
              <a:solidFill>
                <a:schemeClr val="accent1"/>
              </a:solidFill>
              <a:latin typeface="Roboto Regular"/>
              <a:ea typeface="Open Sans" pitchFamily="34" charset="0"/>
              <a:cs typeface="Roboto Regular"/>
            </a:endParaRPr>
          </a:p>
        </p:txBody>
      </p:sp>
      <p:pic>
        <p:nvPicPr>
          <p:cNvPr id="26" name="Picture 25" descr="A close up of a logo&#10;&#10;Description generated with very high confidence">
            <a:extLst>
              <a:ext uri="{FF2B5EF4-FFF2-40B4-BE49-F238E27FC236}">
                <a16:creationId xmlns:a16="http://schemas.microsoft.com/office/drawing/2014/main" id="{6AE3352B-5661-4413-9F3F-A33C34418877}"/>
              </a:ext>
            </a:extLst>
          </p:cNvPr>
          <p:cNvPicPr>
            <a:picLocks noChangeAspect="1"/>
          </p:cNvPicPr>
          <p:nvPr userDrawn="1"/>
        </p:nvPicPr>
        <p:blipFill>
          <a:blip r:embed="rId7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457200" y="5128033"/>
            <a:ext cx="1959864" cy="269467"/>
          </a:xfrm>
          <a:prstGeom prst="rect">
            <a:avLst/>
          </a:prstGeom>
        </p:spPr>
      </p:pic>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36" r:id="rId3"/>
    <p:sldLayoutId id="2147483741" r:id="rId4"/>
    <p:sldLayoutId id="2147483742" r:id="rId5"/>
    <p:sldLayoutId id="2147483650" r:id="rId6"/>
    <p:sldLayoutId id="2147483743" r:id="rId7"/>
    <p:sldLayoutId id="2147483706" r:id="rId8"/>
    <p:sldLayoutId id="2147483730" r:id="rId9"/>
    <p:sldLayoutId id="2147483735" r:id="rId10"/>
    <p:sldLayoutId id="2147483727" r:id="rId11"/>
    <p:sldLayoutId id="2147483719" r:id="rId12"/>
    <p:sldLayoutId id="2147483745" r:id="rId13"/>
    <p:sldLayoutId id="2147483746" r:id="rId14"/>
    <p:sldLayoutId id="2147483737" r:id="rId15"/>
    <p:sldLayoutId id="2147483738" r:id="rId16"/>
    <p:sldLayoutId id="2147483720" r:id="rId17"/>
    <p:sldLayoutId id="2147483728" r:id="rId18"/>
    <p:sldLayoutId id="2147483729" r:id="rId19"/>
    <p:sldLayoutId id="2147483726" r:id="rId20"/>
    <p:sldLayoutId id="2147483723" r:id="rId21"/>
    <p:sldLayoutId id="2147483724" r:id="rId22"/>
    <p:sldLayoutId id="2147483721" r:id="rId23"/>
    <p:sldLayoutId id="2147483722" r:id="rId24"/>
    <p:sldLayoutId id="2147483707" r:id="rId25"/>
    <p:sldLayoutId id="2147483688" r:id="rId26"/>
    <p:sldLayoutId id="2147483716" r:id="rId27"/>
    <p:sldLayoutId id="2147483708" r:id="rId28"/>
    <p:sldLayoutId id="2147483703" r:id="rId29"/>
    <p:sldLayoutId id="2147483704" r:id="rId30"/>
    <p:sldLayoutId id="2147483705" r:id="rId31"/>
    <p:sldLayoutId id="2147483681" r:id="rId32"/>
    <p:sldLayoutId id="2147483677" r:id="rId33"/>
    <p:sldLayoutId id="2147483725" r:id="rId34"/>
    <p:sldLayoutId id="2147483739" r:id="rId35"/>
    <p:sldLayoutId id="2147483709" r:id="rId36"/>
    <p:sldLayoutId id="2147483690" r:id="rId37"/>
    <p:sldLayoutId id="2147483675" r:id="rId38"/>
    <p:sldLayoutId id="2147483671" r:id="rId39"/>
    <p:sldLayoutId id="2147483669" r:id="rId40"/>
    <p:sldLayoutId id="2147483667" r:id="rId41"/>
    <p:sldLayoutId id="2147483715" r:id="rId42"/>
    <p:sldLayoutId id="2147483663" r:id="rId43"/>
    <p:sldLayoutId id="2147483662" r:id="rId44"/>
    <p:sldLayoutId id="2147483702" r:id="rId45"/>
    <p:sldLayoutId id="2147483711" r:id="rId46"/>
    <p:sldLayoutId id="2147483718" r:id="rId47"/>
    <p:sldLayoutId id="2147483661" r:id="rId48"/>
    <p:sldLayoutId id="2147483710" r:id="rId49"/>
    <p:sldLayoutId id="2147483660" r:id="rId50"/>
    <p:sldLayoutId id="2147483651" r:id="rId51"/>
    <p:sldLayoutId id="2147483654" r:id="rId52"/>
    <p:sldLayoutId id="2147483700" r:id="rId53"/>
    <p:sldLayoutId id="2147483714" r:id="rId54"/>
    <p:sldLayoutId id="2147483699" r:id="rId55"/>
    <p:sldLayoutId id="2147483698" r:id="rId56"/>
    <p:sldLayoutId id="2147483731" r:id="rId57"/>
    <p:sldLayoutId id="2147483717" r:id="rId58"/>
    <p:sldLayoutId id="2147483712" r:id="rId59"/>
    <p:sldLayoutId id="2147483697" r:id="rId60"/>
    <p:sldLayoutId id="2147483713" r:id="rId61"/>
    <p:sldLayoutId id="2147483695" r:id="rId62"/>
    <p:sldLayoutId id="2147483655" r:id="rId63"/>
    <p:sldLayoutId id="2147483747" r:id="rId64"/>
    <p:sldLayoutId id="2147483750" r:id="rId65"/>
    <p:sldLayoutId id="2147483751" r:id="rId66"/>
    <p:sldLayoutId id="2147483753" r:id="rId67"/>
    <p:sldLayoutId id="2147483754" r:id="rId68"/>
    <p:sldLayoutId id="2147483756" r:id="rId69"/>
  </p:sldLayoutIdLst>
  <p:hf sldNum="0" hdr="0" ftr="0" dt="0"/>
  <p:txStyles>
    <p:titleStyle>
      <a:lvl1pPr algn="l" defTabSz="1015990" rtl="0" eaLnBrk="1" latinLnBrk="0" hangingPunct="1">
        <a:spcBef>
          <a:spcPct val="0"/>
        </a:spcBef>
        <a:buNone/>
        <a:defRPr sz="2667" b="0" kern="1200" spc="-144">
          <a:solidFill>
            <a:schemeClr val="accent1"/>
          </a:solidFill>
          <a:latin typeface="Open Sans Light"/>
          <a:ea typeface="Open Sans Light" panose="020B0306030504020204" pitchFamily="34" charset="0"/>
          <a:cs typeface="Open Sans Light"/>
        </a:defRPr>
      </a:lvl1pPr>
    </p:titleStyle>
    <p:bodyStyle>
      <a:lvl1pPr marL="380996" indent="-380996" algn="l" defTabSz="1015990" rtl="0" eaLnBrk="1" latinLnBrk="0" hangingPunct="1">
        <a:spcBef>
          <a:spcPct val="20000"/>
        </a:spcBef>
        <a:buFont typeface="Arial" pitchFamily="34" charset="0"/>
        <a:buChar char="•"/>
        <a:defRPr sz="2000" b="0" i="0" kern="1200">
          <a:solidFill>
            <a:schemeClr val="tx1">
              <a:lumMod val="50000"/>
              <a:lumOff val="50000"/>
            </a:schemeClr>
          </a:solidFill>
          <a:latin typeface="Calibri Light" charset="0"/>
          <a:ea typeface="Calibri Light" charset="0"/>
          <a:cs typeface="Calibri Light" charset="0"/>
        </a:defRPr>
      </a:lvl1pPr>
      <a:lvl2pPr marL="825492" indent="-317497" algn="l" defTabSz="1015990" rtl="0" eaLnBrk="1" latinLnBrk="0" hangingPunct="1">
        <a:spcBef>
          <a:spcPct val="20000"/>
        </a:spcBef>
        <a:buFont typeface="Arial" pitchFamily="34" charset="0"/>
        <a:buChar char="–"/>
        <a:defRPr sz="1778" b="0" i="0" kern="1200">
          <a:solidFill>
            <a:schemeClr val="tx1">
              <a:lumMod val="50000"/>
              <a:lumOff val="50000"/>
            </a:schemeClr>
          </a:solidFill>
          <a:latin typeface="Calibri Light" charset="0"/>
          <a:ea typeface="Calibri Light" charset="0"/>
          <a:cs typeface="Calibri Light" charset="0"/>
        </a:defRPr>
      </a:lvl2pPr>
      <a:lvl3pPr marL="1269987" indent="-253997" algn="l" defTabSz="1015990" rtl="0" eaLnBrk="1" latinLnBrk="0" hangingPunct="1">
        <a:spcBef>
          <a:spcPct val="20000"/>
        </a:spcBef>
        <a:buFont typeface="Arial" pitchFamily="34" charset="0"/>
        <a:buChar char="•"/>
        <a:defRPr sz="1556" b="0" i="0" kern="1200">
          <a:solidFill>
            <a:schemeClr val="tx1">
              <a:lumMod val="50000"/>
              <a:lumOff val="50000"/>
            </a:schemeClr>
          </a:solidFill>
          <a:latin typeface="Calibri Light" charset="0"/>
          <a:ea typeface="Calibri Light" charset="0"/>
          <a:cs typeface="Calibri Light" charset="0"/>
        </a:defRPr>
      </a:lvl3pPr>
      <a:lvl4pPr marL="1777982" indent="-253997" algn="l" defTabSz="1015990" rtl="0" eaLnBrk="1" latinLnBrk="0" hangingPunct="1">
        <a:spcBef>
          <a:spcPct val="20000"/>
        </a:spcBef>
        <a:buFont typeface="Arial" pitchFamily="34" charset="0"/>
        <a:buChar char="–"/>
        <a:defRPr sz="1333" b="0" i="0" kern="1200">
          <a:solidFill>
            <a:schemeClr val="tx1">
              <a:lumMod val="50000"/>
              <a:lumOff val="50000"/>
            </a:schemeClr>
          </a:solidFill>
          <a:latin typeface="Calibri Light" charset="0"/>
          <a:ea typeface="Calibri Light" charset="0"/>
          <a:cs typeface="Calibri Light" charset="0"/>
        </a:defRPr>
      </a:lvl4pPr>
      <a:lvl5pPr marL="2285977" indent="-253997" algn="l" defTabSz="1015990" rtl="0" eaLnBrk="1" latinLnBrk="0" hangingPunct="1">
        <a:spcBef>
          <a:spcPct val="20000"/>
        </a:spcBef>
        <a:buFont typeface="Arial" pitchFamily="34" charset="0"/>
        <a:buChar char="»"/>
        <a:defRPr sz="1333" b="0" i="0" kern="1200">
          <a:solidFill>
            <a:schemeClr val="tx1">
              <a:lumMod val="50000"/>
              <a:lumOff val="50000"/>
            </a:schemeClr>
          </a:solidFill>
          <a:latin typeface="Calibri Light" charset="0"/>
          <a:ea typeface="Calibri Light" charset="0"/>
          <a:cs typeface="Calibri Light" charset="0"/>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hyperlink" Target="mailto:slayo@dmcpas.com" TargetMode="External"/><Relationship Id="rId2" Type="http://schemas.openxmlformats.org/officeDocument/2006/relationships/hyperlink" Target="mailto:nshires@dmcpas.com" TargetMode="Externa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2" Type="http://schemas.openxmlformats.org/officeDocument/2006/relationships/hyperlink" Target="https://www.irs.gov/newsroom/faqs-employee-retention-credit-under-the-cares-act" TargetMode="Externa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1696C449-5FD3-41DB-84C1-B6B7C869BC3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32"/>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F1FC8AE-B606-4435-9435-BE298217E0F7}"/>
              </a:ext>
            </a:extLst>
          </p:cNvPr>
          <p:cNvSpPr/>
          <p:nvPr/>
        </p:nvSpPr>
        <p:spPr>
          <a:xfrm>
            <a:off x="266699" y="266700"/>
            <a:ext cx="8610600" cy="5181600"/>
          </a:xfrm>
          <a:prstGeom prst="rect">
            <a:avLst/>
          </a:prstGeom>
          <a:solidFill>
            <a:schemeClr val="accent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Open Sans"/>
              <a:cs typeface="Open Sans"/>
            </a:endParaRPr>
          </a:p>
        </p:txBody>
      </p:sp>
      <p:pic>
        <p:nvPicPr>
          <p:cNvPr id="14" name="Picture 13" descr="A close up of a logo&#10;&#10;Description generated with high confidence">
            <a:extLst>
              <a:ext uri="{FF2B5EF4-FFF2-40B4-BE49-F238E27FC236}">
                <a16:creationId xmlns:a16="http://schemas.microsoft.com/office/drawing/2014/main" id="{4B8E7DE8-F411-439F-AB7B-A5FF21B615C6}"/>
              </a:ext>
            </a:extLst>
          </p:cNvPr>
          <p:cNvPicPr>
            <a:picLocks noChangeAspect="1"/>
          </p:cNvPicPr>
          <p:nvPr/>
        </p:nvPicPr>
        <p:blipFill>
          <a:blip r:embed="rId3"/>
          <a:stretch>
            <a:fillRect/>
          </a:stretch>
        </p:blipFill>
        <p:spPr>
          <a:xfrm>
            <a:off x="1371600" y="2479580"/>
            <a:ext cx="6166826" cy="758920"/>
          </a:xfrm>
          <a:prstGeom prst="rect">
            <a:avLst/>
          </a:prstGeom>
        </p:spPr>
      </p:pic>
      <p:sp>
        <p:nvSpPr>
          <p:cNvPr id="10" name="Text Placeholder 6">
            <a:extLst>
              <a:ext uri="{FF2B5EF4-FFF2-40B4-BE49-F238E27FC236}">
                <a16:creationId xmlns:a16="http://schemas.microsoft.com/office/drawing/2014/main" id="{EF7DEC3C-E49C-4C47-BD8B-D84E1D3BB9CC}"/>
              </a:ext>
            </a:extLst>
          </p:cNvPr>
          <p:cNvSpPr txBox="1">
            <a:spLocks/>
          </p:cNvSpPr>
          <p:nvPr/>
        </p:nvSpPr>
        <p:spPr>
          <a:xfrm>
            <a:off x="1371600" y="3332377"/>
            <a:ext cx="6166825" cy="363323"/>
          </a:xfrm>
          <a:prstGeom prst="rect">
            <a:avLst/>
          </a:prstGeom>
        </p:spPr>
        <p:txBody>
          <a:bodyPr vert="horz" lIns="101600" tIns="50800" rIns="101600" bIns="50800" rtlCol="0" anchor="ctr">
            <a:noAutofit/>
          </a:bodyPr>
          <a:lstStyle>
            <a:lvl1pPr marL="0" indent="0" algn="ctr" defTabSz="914400" rtl="0" eaLnBrk="1" latinLnBrk="0" hangingPunct="1">
              <a:spcBef>
                <a:spcPct val="20000"/>
              </a:spcBef>
              <a:buFontTx/>
              <a:buNone/>
              <a:defRPr sz="1000" kern="1200">
                <a:solidFill>
                  <a:srgbClr val="0070C0"/>
                </a:solidFill>
                <a:latin typeface="+mj-lt"/>
                <a:ea typeface="+mn-ea"/>
                <a:cs typeface="+mn-cs"/>
              </a:defRPr>
            </a:lvl1pPr>
            <a:lvl2pPr marL="457200" indent="0" algn="l" defTabSz="914400" rtl="0" eaLnBrk="1" latinLnBrk="0" hangingPunct="1">
              <a:spcBef>
                <a:spcPct val="20000"/>
              </a:spcBef>
              <a:buFontTx/>
              <a:buNone/>
              <a:defRPr sz="1400" kern="1200">
                <a:solidFill>
                  <a:schemeClr val="tx1">
                    <a:lumMod val="75000"/>
                    <a:lumOff val="25000"/>
                  </a:schemeClr>
                </a:solidFill>
                <a:latin typeface="Nexa Bold" pitchFamily="50" charset="0"/>
                <a:ea typeface="+mn-ea"/>
                <a:cs typeface="+mn-cs"/>
              </a:defRPr>
            </a:lvl2pPr>
            <a:lvl3pPr marL="914400" indent="0" algn="l" defTabSz="914400" rtl="0" eaLnBrk="1" latinLnBrk="0" hangingPunct="1">
              <a:spcBef>
                <a:spcPct val="20000"/>
              </a:spcBef>
              <a:buFontTx/>
              <a:buNone/>
              <a:defRPr sz="1200" kern="1200">
                <a:solidFill>
                  <a:schemeClr val="tx1">
                    <a:lumMod val="75000"/>
                    <a:lumOff val="25000"/>
                  </a:schemeClr>
                </a:solidFill>
                <a:latin typeface="Nexa Bold" pitchFamily="50" charset="0"/>
                <a:ea typeface="+mn-ea"/>
                <a:cs typeface="+mn-cs"/>
              </a:defRPr>
            </a:lvl3pPr>
            <a:lvl4pPr marL="13716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4pPr>
            <a:lvl5pPr marL="1828800" indent="0" algn="l" defTabSz="914400" rtl="0" eaLnBrk="1" latinLnBrk="0" hangingPunct="1">
              <a:spcBef>
                <a:spcPct val="20000"/>
              </a:spcBef>
              <a:buFontTx/>
              <a:buNone/>
              <a:defRPr sz="1100" kern="1200">
                <a:solidFill>
                  <a:schemeClr val="tx1">
                    <a:lumMod val="75000"/>
                    <a:lumOff val="25000"/>
                  </a:schemeClr>
                </a:solidFill>
                <a:latin typeface="Nexa Bold"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JM" sz="1800" b="0" spc="200" dirty="0">
                <a:solidFill>
                  <a:schemeClr val="bg1"/>
                </a:solidFill>
                <a:latin typeface="Roboto Regular"/>
                <a:ea typeface="Open Sans" pitchFamily="34" charset="0"/>
                <a:cs typeface="Roboto Regular"/>
              </a:rPr>
              <a:t>Delivering </a:t>
            </a:r>
            <a:r>
              <a:rPr lang="en-JM" sz="1800" b="1" spc="200" baseline="0" dirty="0">
                <a:solidFill>
                  <a:schemeClr val="bg1"/>
                </a:solidFill>
                <a:latin typeface="Roboto Regular"/>
                <a:ea typeface="Open Sans" pitchFamily="34" charset="0"/>
                <a:cs typeface="Roboto Regular"/>
              </a:rPr>
              <a:t>Confidence</a:t>
            </a:r>
            <a:endParaRPr lang="en-JM" sz="1800" b="1" spc="200" dirty="0">
              <a:solidFill>
                <a:schemeClr val="bg1"/>
              </a:solidFill>
              <a:latin typeface="Roboto Regular"/>
              <a:ea typeface="Open Sans" pitchFamily="34" charset="0"/>
              <a:cs typeface="Roboto Regular"/>
            </a:endParaRPr>
          </a:p>
        </p:txBody>
      </p:sp>
      <p:sp>
        <p:nvSpPr>
          <p:cNvPr id="11" name="Content Placeholder 1">
            <a:extLst>
              <a:ext uri="{FF2B5EF4-FFF2-40B4-BE49-F238E27FC236}">
                <a16:creationId xmlns:a16="http://schemas.microsoft.com/office/drawing/2014/main" id="{EC41A3AD-20BF-45F6-8A5D-A14C0B94E0F8}"/>
              </a:ext>
            </a:extLst>
          </p:cNvPr>
          <p:cNvSpPr txBox="1">
            <a:spLocks/>
          </p:cNvSpPr>
          <p:nvPr/>
        </p:nvSpPr>
        <p:spPr>
          <a:xfrm>
            <a:off x="-228601" y="6212639"/>
            <a:ext cx="9601200" cy="1320286"/>
          </a:xfrm>
          <a:prstGeom prst="rect">
            <a:avLst/>
          </a:prstGeom>
        </p:spPr>
        <p:txBody>
          <a:bodyPr>
            <a:noAutofit/>
          </a:bodyPr>
          <a:lstStyle>
            <a:lvl1pPr marL="380996" indent="-380996" algn="l" defTabSz="1015990" rtl="0" eaLnBrk="1" latinLnBrk="0" hangingPunct="1">
              <a:spcBef>
                <a:spcPct val="20000"/>
              </a:spcBef>
              <a:buFont typeface="Arial" pitchFamily="34" charset="0"/>
              <a:buChar char="•"/>
              <a:defRPr sz="1800" b="0" i="0" kern="1200">
                <a:solidFill>
                  <a:srgbClr val="606060"/>
                </a:solidFill>
                <a:latin typeface="Myriad Pro" panose="020B0503030403020204" pitchFamily="34" charset="0"/>
                <a:ea typeface="Myriad Pro" panose="020B0503030403020204" pitchFamily="34" charset="0"/>
                <a:cs typeface="Calibri Light" charset="0"/>
              </a:defRPr>
            </a:lvl1pPr>
            <a:lvl2pPr marL="825492" indent="-317497" algn="l" defTabSz="1015990" rtl="0" eaLnBrk="1" latinLnBrk="0" hangingPunct="1">
              <a:spcBef>
                <a:spcPct val="20000"/>
              </a:spcBef>
              <a:buFont typeface="Arial" pitchFamily="34" charset="0"/>
              <a:buChar char="–"/>
              <a:defRPr sz="1800" b="0" i="0" kern="1200">
                <a:solidFill>
                  <a:srgbClr val="606060"/>
                </a:solidFill>
                <a:latin typeface="Myriad Pro" panose="020B0503030403020204" pitchFamily="34" charset="0"/>
                <a:ea typeface="Myriad Pro" panose="020B0503030403020204" pitchFamily="34" charset="0"/>
                <a:cs typeface="Calibri Light" charset="0"/>
              </a:defRPr>
            </a:lvl2pPr>
            <a:lvl3pPr marL="1269987" indent="-253997" algn="l" defTabSz="1015990" rtl="0" eaLnBrk="1" latinLnBrk="0" hangingPunct="1">
              <a:spcBef>
                <a:spcPct val="20000"/>
              </a:spcBef>
              <a:buFont typeface="Arial" pitchFamily="34" charset="0"/>
              <a:buChar char="•"/>
              <a:defRPr sz="1800" b="0" i="0" kern="1200">
                <a:solidFill>
                  <a:srgbClr val="606060"/>
                </a:solidFill>
                <a:latin typeface="Myriad Pro" panose="020B0503030403020204" pitchFamily="34" charset="0"/>
                <a:ea typeface="Myriad Pro" panose="020B0503030403020204" pitchFamily="34" charset="0"/>
                <a:cs typeface="Calibri Light" charset="0"/>
              </a:defRPr>
            </a:lvl3pPr>
            <a:lvl4pPr marL="1777982" indent="-253997" algn="l" defTabSz="1015990" rtl="0" eaLnBrk="1" latinLnBrk="0" hangingPunct="1">
              <a:spcBef>
                <a:spcPct val="20000"/>
              </a:spcBef>
              <a:buFont typeface="Arial" pitchFamily="34" charset="0"/>
              <a:buChar char="–"/>
              <a:defRPr sz="1800" b="0" i="0" kern="1200">
                <a:solidFill>
                  <a:srgbClr val="606060"/>
                </a:solidFill>
                <a:latin typeface="Myriad Pro" panose="020B0503030403020204" pitchFamily="34" charset="0"/>
                <a:ea typeface="Myriad Pro" panose="020B0503030403020204" pitchFamily="34" charset="0"/>
                <a:cs typeface="Calibri Light" charset="0"/>
              </a:defRPr>
            </a:lvl4pPr>
            <a:lvl5pPr marL="2285977" indent="-253997" algn="l" defTabSz="1015990" rtl="0" eaLnBrk="1" latinLnBrk="0" hangingPunct="1">
              <a:spcBef>
                <a:spcPct val="20000"/>
              </a:spcBef>
              <a:buFont typeface="Arial" pitchFamily="34" charset="0"/>
              <a:buChar char="»"/>
              <a:defRPr sz="1800" b="0" i="0" kern="1200">
                <a:solidFill>
                  <a:srgbClr val="606060"/>
                </a:solidFill>
                <a:latin typeface="Myriad Pro" panose="020B0503030403020204" pitchFamily="34" charset="0"/>
                <a:ea typeface="Myriad Pro" panose="020B0503030403020204" pitchFamily="34" charset="0"/>
                <a:cs typeface="Calibri Light" charset="0"/>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a:lstStyle>
          <a:p>
            <a:pPr marL="0" indent="0" algn="ctr">
              <a:spcAft>
                <a:spcPts val="300"/>
              </a:spcAft>
              <a:buNone/>
            </a:pPr>
            <a:r>
              <a:rPr lang="en-US" sz="4700" b="1" dirty="0">
                <a:solidFill>
                  <a:schemeClr val="bg1">
                    <a:alpha val="18000"/>
                  </a:schemeClr>
                </a:solidFill>
              </a:rPr>
              <a:t>Experience.  Dedication.  Expertise. </a:t>
            </a:r>
          </a:p>
        </p:txBody>
      </p:sp>
    </p:spTree>
    <p:extLst>
      <p:ext uri="{BB962C8B-B14F-4D97-AF65-F5344CB8AC3E}">
        <p14:creationId xmlns:p14="http://schemas.microsoft.com/office/powerpoint/2010/main" val="325553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04800" y="723900"/>
            <a:ext cx="8763000" cy="4901452"/>
          </a:xfrm>
        </p:spPr>
        <p:txBody>
          <a:bodyPr>
            <a:noAutofit/>
          </a:bodyPr>
          <a:lstStyle/>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Renewable Energy Credit -  Biden:</a:t>
            </a:r>
            <a:endParaRPr lang="en-US" sz="1600" dirty="0">
              <a:solidFill>
                <a:schemeClr val="tx1"/>
              </a:solidFill>
            </a:endParaRPr>
          </a:p>
          <a:p>
            <a:pPr lvl="2" algn="just">
              <a:lnSpc>
                <a:spcPct val="110000"/>
              </a:lnSpc>
              <a:spcBef>
                <a:spcPts val="0"/>
              </a:spcBef>
            </a:pPr>
            <a:r>
              <a:rPr lang="en-US" sz="1600" dirty="0">
                <a:solidFill>
                  <a:schemeClr val="tx1"/>
                </a:solidFill>
              </a:rPr>
              <a:t>Restore electric vehicle tax credit.</a:t>
            </a:r>
          </a:p>
          <a:p>
            <a:pPr lvl="2" algn="just">
              <a:lnSpc>
                <a:spcPct val="120000"/>
              </a:lnSpc>
              <a:spcBef>
                <a:spcPts val="0"/>
              </a:spcBef>
            </a:pPr>
            <a:r>
              <a:rPr lang="en-US" sz="1600" dirty="0">
                <a:solidFill>
                  <a:schemeClr val="tx1"/>
                </a:solidFill>
              </a:rPr>
              <a:t>Expands several renewable-energy-related tax credits, including tax credits for carbon capture, use, and storage as well as credits for residential energy efficiency.</a:t>
            </a:r>
          </a:p>
          <a:p>
            <a:pPr lvl="2" algn="just">
              <a:lnSpc>
                <a:spcPct val="120000"/>
              </a:lnSpc>
              <a:spcBef>
                <a:spcPts val="0"/>
              </a:spcBef>
            </a:pPr>
            <a:endParaRPr lang="en-US" sz="1600"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Manufacturing Credit -  Biden:</a:t>
            </a:r>
            <a:endParaRPr lang="en-US" sz="1600" dirty="0">
              <a:solidFill>
                <a:schemeClr val="tx1"/>
              </a:solidFill>
            </a:endParaRPr>
          </a:p>
          <a:p>
            <a:pPr lvl="2" algn="just">
              <a:lnSpc>
                <a:spcPct val="120000"/>
              </a:lnSpc>
              <a:spcBef>
                <a:spcPts val="0"/>
              </a:spcBef>
            </a:pPr>
            <a:r>
              <a:rPr lang="en-US" sz="1600" dirty="0">
                <a:solidFill>
                  <a:schemeClr val="tx1"/>
                </a:solidFill>
              </a:rPr>
              <a:t>Establish an advanceable 10% “Made in America” tax credit for activities that restore production, revitalize existing closed or closing facilities, retool facilities to advance manufacturing employment, or expand manufacturing payroll.</a:t>
            </a:r>
          </a:p>
          <a:p>
            <a:pPr lvl="2" algn="just">
              <a:lnSpc>
                <a:spcPct val="120000"/>
              </a:lnSpc>
              <a:spcBef>
                <a:spcPts val="0"/>
              </a:spcBef>
            </a:pPr>
            <a:endParaRPr lang="en-US" sz="1600" b="1"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First-Time Home Buyers - Biden:</a:t>
            </a:r>
          </a:p>
          <a:p>
            <a:pPr marL="1258888" lvl="3" indent="-231775">
              <a:lnSpc>
                <a:spcPct val="117000"/>
              </a:lnSpc>
              <a:spcBef>
                <a:spcPts val="0"/>
              </a:spcBef>
              <a:buFont typeface="Arial" panose="020B0604020202020204" pitchFamily="34" charset="0"/>
              <a:buChar char="•"/>
            </a:pPr>
            <a:r>
              <a:rPr lang="en-US" sz="1600" dirty="0">
                <a:solidFill>
                  <a:schemeClr val="tx1"/>
                </a:solidFill>
              </a:rPr>
              <a:t>Create </a:t>
            </a:r>
            <a:r>
              <a:rPr lang="en-US" sz="1600" b="1" u="sng" dirty="0">
                <a:solidFill>
                  <a:schemeClr val="tx1"/>
                </a:solidFill>
              </a:rPr>
              <a:t>$15,000 tax credit for first-time home buyers</a:t>
            </a:r>
            <a:r>
              <a:rPr lang="en-US" sz="1600" dirty="0">
                <a:solidFill>
                  <a:schemeClr val="tx1"/>
                </a:solidFill>
              </a:rPr>
              <a:t>.</a:t>
            </a:r>
          </a:p>
          <a:p>
            <a:pPr marL="1258888" lvl="3" indent="-231775">
              <a:lnSpc>
                <a:spcPct val="117000"/>
              </a:lnSpc>
              <a:spcBef>
                <a:spcPts val="0"/>
              </a:spcBef>
              <a:buFont typeface="Arial" panose="020B0604020202020204" pitchFamily="34" charset="0"/>
              <a:buChar char="•"/>
            </a:pPr>
            <a:r>
              <a:rPr lang="en-US" sz="1600" dirty="0">
                <a:solidFill>
                  <a:schemeClr val="tx1"/>
                </a:solidFill>
              </a:rPr>
              <a:t>Create a refundable </a:t>
            </a:r>
            <a:r>
              <a:rPr lang="en-US" sz="1600" b="1" u="sng" dirty="0">
                <a:solidFill>
                  <a:schemeClr val="tx1"/>
                </a:solidFill>
              </a:rPr>
              <a:t>tax credit for renters</a:t>
            </a:r>
            <a:r>
              <a:rPr lang="en-US" sz="1600" dirty="0">
                <a:solidFill>
                  <a:schemeClr val="tx1"/>
                </a:solidFill>
              </a:rPr>
              <a:t> aimed at holding rent and utility payments at 30% of income.</a:t>
            </a:r>
          </a:p>
          <a:p>
            <a:pPr marL="1258888" lvl="3" indent="-231775">
              <a:lnSpc>
                <a:spcPct val="117000"/>
              </a:lnSpc>
              <a:spcBef>
                <a:spcPts val="0"/>
              </a:spcBef>
              <a:buFont typeface="Arial" panose="020B0604020202020204" pitchFamily="34" charset="0"/>
              <a:buChar char="•"/>
            </a:pPr>
            <a:endParaRPr lang="en-US" sz="1100" dirty="0">
              <a:solidFill>
                <a:schemeClr val="tx1"/>
              </a:solidFill>
              <a:latin typeface="Myriad Pro" panose="020B0503030403020204"/>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609600" y="190500"/>
            <a:ext cx="7772399" cy="4572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Tax Credits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55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04800" y="876300"/>
            <a:ext cx="8610600" cy="4368052"/>
          </a:xfrm>
        </p:spPr>
        <p:txBody>
          <a:bodyPr>
            <a:noAutofit/>
          </a:bodyPr>
          <a:lstStyle/>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Child and Dependent Care Credit, Child Tax Credit &amp; Earned Income Credit - Biden:</a:t>
            </a:r>
          </a:p>
          <a:p>
            <a:pPr marL="1258888" lvl="3" indent="-231775">
              <a:lnSpc>
                <a:spcPct val="117000"/>
              </a:lnSpc>
              <a:spcBef>
                <a:spcPts val="0"/>
              </a:spcBef>
              <a:buFont typeface="Arial" panose="020B0604020202020204" pitchFamily="34" charset="0"/>
              <a:buChar char="•"/>
            </a:pPr>
            <a:r>
              <a:rPr lang="en-US" sz="1600" dirty="0">
                <a:solidFill>
                  <a:schemeClr val="tx1"/>
                </a:solidFill>
              </a:rPr>
              <a:t>Expands from a maximum of $3,000 in qualified expenses to $8,000 ($16,000 for multiple dependents) and Increases maximum credit rate from 35% to 50%.</a:t>
            </a:r>
          </a:p>
          <a:p>
            <a:pPr marL="1258888" lvl="3" indent="-231775">
              <a:lnSpc>
                <a:spcPct val="117000"/>
              </a:lnSpc>
              <a:spcBef>
                <a:spcPts val="0"/>
              </a:spcBef>
              <a:buFont typeface="Arial" panose="020B0604020202020204" pitchFamily="34" charset="0"/>
              <a:buChar char="•"/>
            </a:pPr>
            <a:r>
              <a:rPr lang="en-US" sz="1600" dirty="0">
                <a:solidFill>
                  <a:schemeClr val="tx1"/>
                </a:solidFill>
              </a:rPr>
              <a:t>For 2021 and as long as economic conditions require, increases the Child Tax Credit (CTC) from a maximum value of $2,000 to $3,000 for children 17 or younger, while providing a $600 bonus credit for children under 6. The CTC would also be made fully refundable, removing the $2,500 reimbursement threshold and 15% phase-in rate.</a:t>
            </a:r>
          </a:p>
          <a:p>
            <a:pPr marL="1258888" lvl="3" indent="-231775">
              <a:lnSpc>
                <a:spcPct val="117000"/>
              </a:lnSpc>
              <a:spcBef>
                <a:spcPts val="0"/>
              </a:spcBef>
              <a:buFont typeface="Arial" panose="020B0604020202020204" pitchFamily="34" charset="0"/>
              <a:buChar char="•"/>
            </a:pPr>
            <a:r>
              <a:rPr lang="en-US" sz="1600" dirty="0">
                <a:solidFill>
                  <a:schemeClr val="tx1"/>
                </a:solidFill>
              </a:rPr>
              <a:t>Expands the Earned Income Tax Credit (EITC) for childless workers aged 65.</a:t>
            </a: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609600" y="190500"/>
            <a:ext cx="7772399" cy="4572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Tax Credits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85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04800" y="723900"/>
            <a:ext cx="8229600" cy="4554631"/>
          </a:xfrm>
        </p:spPr>
        <p:txBody>
          <a:bodyPr>
            <a:normAutofit/>
          </a:bodyPr>
          <a:lstStyle/>
          <a:p>
            <a:pPr lvl="1" algn="just">
              <a:lnSpc>
                <a:spcPct val="100000"/>
              </a:lnSpc>
              <a:spcBef>
                <a:spcPts val="0"/>
              </a:spcBef>
              <a:spcAft>
                <a:spcPts val="600"/>
              </a:spcAft>
              <a:buFont typeface="Arial" panose="020B0604020202020204" pitchFamily="34" charset="0"/>
              <a:buChar char="•"/>
            </a:pPr>
            <a:r>
              <a:rPr lang="en-US" b="1" dirty="0">
                <a:solidFill>
                  <a:schemeClr val="tx1"/>
                </a:solidFill>
              </a:rPr>
              <a:t>Gift/Estate/GST Tax Exemption</a:t>
            </a:r>
          </a:p>
          <a:p>
            <a:pPr marL="1015990" lvl="2" indent="0" algn="just">
              <a:lnSpc>
                <a:spcPct val="100000"/>
              </a:lnSpc>
              <a:spcBef>
                <a:spcPts val="0"/>
              </a:spcBef>
              <a:buNone/>
            </a:pPr>
            <a:r>
              <a:rPr lang="en-US" b="1" dirty="0">
                <a:solidFill>
                  <a:schemeClr val="tx1"/>
                </a:solidFill>
              </a:rPr>
              <a:t>Present Law:</a:t>
            </a:r>
          </a:p>
          <a:p>
            <a:pPr lvl="2" algn="just">
              <a:lnSpc>
                <a:spcPct val="100000"/>
              </a:lnSpc>
              <a:spcBef>
                <a:spcPts val="0"/>
              </a:spcBef>
            </a:pPr>
            <a:r>
              <a:rPr lang="en-US" dirty="0">
                <a:solidFill>
                  <a:schemeClr val="tx1"/>
                </a:solidFill>
              </a:rPr>
              <a:t>Exemption per donor of $10 million, with indexing for inflation through 2025, and a return to pre-TCJA levels on January 1, 2026.</a:t>
            </a:r>
          </a:p>
          <a:p>
            <a:pPr lvl="2" algn="just">
              <a:lnSpc>
                <a:spcPct val="100000"/>
              </a:lnSpc>
              <a:spcBef>
                <a:spcPts val="0"/>
              </a:spcBef>
            </a:pPr>
            <a:r>
              <a:rPr lang="en-US" dirty="0">
                <a:solidFill>
                  <a:schemeClr val="tx1"/>
                </a:solidFill>
              </a:rPr>
              <a:t>$11.58 million per donor in 2020.</a:t>
            </a:r>
          </a:p>
          <a:p>
            <a:pPr marL="914383" lvl="2" indent="0" algn="just">
              <a:buNone/>
            </a:pPr>
            <a:endParaRPr lang="en-US" dirty="0">
              <a:solidFill>
                <a:schemeClr val="tx1"/>
              </a:solidFill>
            </a:endParaRPr>
          </a:p>
          <a:p>
            <a:pPr marL="1015990" lvl="2" indent="0" algn="just">
              <a:lnSpc>
                <a:spcPct val="100000"/>
              </a:lnSpc>
              <a:spcBef>
                <a:spcPts val="0"/>
              </a:spcBef>
              <a:buNone/>
            </a:pPr>
            <a:r>
              <a:rPr lang="en-US" b="1" dirty="0">
                <a:solidFill>
                  <a:schemeClr val="tx1"/>
                </a:solidFill>
              </a:rPr>
              <a:t>Biden:</a:t>
            </a:r>
          </a:p>
          <a:p>
            <a:pPr lvl="2" algn="just">
              <a:lnSpc>
                <a:spcPct val="100000"/>
              </a:lnSpc>
              <a:spcBef>
                <a:spcPts val="0"/>
              </a:spcBef>
            </a:pPr>
            <a:r>
              <a:rPr lang="en-US" dirty="0">
                <a:solidFill>
                  <a:schemeClr val="tx1"/>
                </a:solidFill>
              </a:rPr>
              <a:t>Return the estate tax to 2009 levels, which would reduce the estate and GST exemption to </a:t>
            </a:r>
            <a:r>
              <a:rPr lang="en-US" b="1" u="sng" dirty="0">
                <a:solidFill>
                  <a:schemeClr val="tx1"/>
                </a:solidFill>
              </a:rPr>
              <a:t>$3.5 million per taxpayer</a:t>
            </a:r>
            <a:r>
              <a:rPr lang="en-US" dirty="0">
                <a:solidFill>
                  <a:schemeClr val="tx1"/>
                </a:solidFill>
              </a:rPr>
              <a:t>.</a:t>
            </a:r>
          </a:p>
          <a:p>
            <a:pPr lvl="2" algn="just">
              <a:lnSpc>
                <a:spcPct val="100000"/>
              </a:lnSpc>
              <a:spcBef>
                <a:spcPts val="0"/>
              </a:spcBef>
            </a:pPr>
            <a:r>
              <a:rPr lang="en-US" dirty="0">
                <a:solidFill>
                  <a:schemeClr val="tx1"/>
                </a:solidFill>
              </a:rPr>
              <a:t>May imply a lifetime </a:t>
            </a:r>
            <a:r>
              <a:rPr lang="en-US" b="1" u="sng" dirty="0">
                <a:solidFill>
                  <a:schemeClr val="tx1"/>
                </a:solidFill>
              </a:rPr>
              <a:t>gift and GST exemption</a:t>
            </a:r>
            <a:r>
              <a:rPr lang="en-US" dirty="0">
                <a:solidFill>
                  <a:schemeClr val="tx1"/>
                </a:solidFill>
              </a:rPr>
              <a:t> of </a:t>
            </a:r>
            <a:r>
              <a:rPr lang="en-US" b="1" u="sng" dirty="0">
                <a:solidFill>
                  <a:schemeClr val="tx1"/>
                </a:solidFill>
              </a:rPr>
              <a:t>$1 million per taxpayer</a:t>
            </a:r>
            <a:r>
              <a:rPr lang="en-US" dirty="0">
                <a:solidFill>
                  <a:schemeClr val="tx1"/>
                </a:solidFill>
              </a:rPr>
              <a:t>.</a:t>
            </a:r>
          </a:p>
          <a:p>
            <a:pPr marL="1523985" lvl="3" indent="0" algn="just">
              <a:buNone/>
            </a:pPr>
            <a:endParaRPr lang="en-US" b="1"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b="1" dirty="0">
                <a:solidFill>
                  <a:schemeClr val="tx1"/>
                </a:solidFill>
              </a:rPr>
              <a:t>Estate/Gift/GST Tax Rates</a:t>
            </a:r>
          </a:p>
          <a:p>
            <a:pPr lvl="2" algn="just">
              <a:lnSpc>
                <a:spcPct val="100000"/>
              </a:lnSpc>
              <a:spcBef>
                <a:spcPts val="0"/>
              </a:spcBef>
              <a:spcAft>
                <a:spcPts val="600"/>
              </a:spcAft>
            </a:pPr>
            <a:r>
              <a:rPr lang="en-US" b="1" u="sng" dirty="0">
                <a:solidFill>
                  <a:schemeClr val="tx1"/>
                </a:solidFill>
              </a:rPr>
              <a:t>Present Law</a:t>
            </a:r>
            <a:r>
              <a:rPr lang="en-US" dirty="0">
                <a:solidFill>
                  <a:schemeClr val="tx1"/>
                </a:solidFill>
              </a:rPr>
              <a:t> –Top rate of </a:t>
            </a:r>
            <a:r>
              <a:rPr lang="en-US" b="1" u="sng" dirty="0">
                <a:solidFill>
                  <a:schemeClr val="tx1"/>
                </a:solidFill>
              </a:rPr>
              <a:t>40%</a:t>
            </a:r>
          </a:p>
          <a:p>
            <a:pPr lvl="2" algn="just">
              <a:lnSpc>
                <a:spcPct val="100000"/>
              </a:lnSpc>
              <a:spcBef>
                <a:spcPts val="0"/>
              </a:spcBef>
              <a:spcAft>
                <a:spcPts val="600"/>
              </a:spcAft>
            </a:pPr>
            <a:r>
              <a:rPr lang="en-US" b="1" dirty="0">
                <a:solidFill>
                  <a:schemeClr val="tx1"/>
                </a:solidFill>
              </a:rPr>
              <a:t>Biden</a:t>
            </a:r>
            <a:r>
              <a:rPr lang="en-US" dirty="0">
                <a:solidFill>
                  <a:schemeClr val="tx1"/>
                </a:solidFill>
              </a:rPr>
              <a:t> - A return to 2009 levels may imply a top rate of </a:t>
            </a:r>
            <a:r>
              <a:rPr lang="en-US" b="1" u="sng" dirty="0">
                <a:solidFill>
                  <a:schemeClr val="tx1"/>
                </a:solidFill>
              </a:rPr>
              <a:t>45%</a:t>
            </a:r>
            <a:r>
              <a:rPr lang="en-US" dirty="0">
                <a:solidFill>
                  <a:schemeClr val="tx1"/>
                </a:solidFill>
              </a:rPr>
              <a:t>.</a:t>
            </a:r>
            <a:endParaRPr lang="en-US" b="1" dirty="0">
              <a:solidFill>
                <a:schemeClr val="tx1"/>
              </a:solidFill>
            </a:endParaRPr>
          </a:p>
          <a:p>
            <a:pPr lvl="1" algn="just">
              <a:lnSpc>
                <a:spcPct val="100000"/>
              </a:lnSpc>
              <a:spcBef>
                <a:spcPts val="0"/>
              </a:spcBef>
              <a:spcAft>
                <a:spcPts val="600"/>
              </a:spcAft>
              <a:buFont typeface="Arial" panose="020B0604020202020204" pitchFamily="34" charset="0"/>
              <a:buChar char="•"/>
            </a:pPr>
            <a:endParaRPr lang="en-US" dirty="0">
              <a:solidFill>
                <a:schemeClr val="tx1"/>
              </a:solidFill>
            </a:endParaRPr>
          </a:p>
          <a:p>
            <a:pPr marL="1523985" lvl="3" indent="0" algn="just">
              <a:buNone/>
            </a:pPr>
            <a:endParaRPr lang="en-US"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161084"/>
            <a:ext cx="73723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Transfer Tax</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642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04800" y="682438"/>
            <a:ext cx="8153400" cy="4561914"/>
          </a:xfrm>
        </p:spPr>
        <p:txBody>
          <a:bodyPr>
            <a:normAutofit/>
          </a:bodyPr>
          <a:lstStyle/>
          <a:p>
            <a:pPr marL="1523985" lvl="3" indent="0" algn="just">
              <a:buNone/>
            </a:pPr>
            <a:endParaRPr lang="en-US" b="1"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b="1" dirty="0">
                <a:solidFill>
                  <a:schemeClr val="tx1"/>
                </a:solidFill>
              </a:rPr>
              <a:t>Basis Step-Up.</a:t>
            </a:r>
          </a:p>
          <a:p>
            <a:pPr marL="1015990" lvl="2" indent="0" algn="just">
              <a:lnSpc>
                <a:spcPct val="100000"/>
              </a:lnSpc>
              <a:spcBef>
                <a:spcPts val="0"/>
              </a:spcBef>
              <a:buNone/>
            </a:pPr>
            <a:r>
              <a:rPr lang="en-US" b="1" dirty="0">
                <a:solidFill>
                  <a:schemeClr val="tx1"/>
                </a:solidFill>
              </a:rPr>
              <a:t>Present Law:</a:t>
            </a:r>
          </a:p>
          <a:p>
            <a:pPr marL="1258888" lvl="3" indent="-231775">
              <a:lnSpc>
                <a:spcPct val="107000"/>
              </a:lnSpc>
              <a:spcBef>
                <a:spcPts val="0"/>
              </a:spcBef>
              <a:buFont typeface="Arial" panose="020B0604020202020204" pitchFamily="34" charset="0"/>
              <a:buChar char="•"/>
            </a:pPr>
            <a:r>
              <a:rPr lang="en-US" dirty="0">
                <a:solidFill>
                  <a:schemeClr val="tx1"/>
                </a:solidFill>
              </a:rPr>
              <a:t>Inherited assets receive a basis equal to the fair market value as of the date of death (or alternate valuation date).</a:t>
            </a:r>
            <a:br>
              <a:rPr lang="en-US" dirty="0">
                <a:solidFill>
                  <a:schemeClr val="tx1"/>
                </a:solidFill>
              </a:rPr>
            </a:br>
            <a:r>
              <a:rPr lang="en-US" dirty="0">
                <a:solidFill>
                  <a:schemeClr val="tx1"/>
                </a:solidFill>
              </a:rPr>
              <a:t>.</a:t>
            </a:r>
          </a:p>
          <a:p>
            <a:pPr marL="1027113" lvl="3" indent="0">
              <a:lnSpc>
                <a:spcPct val="107000"/>
              </a:lnSpc>
              <a:spcBef>
                <a:spcPts val="0"/>
              </a:spcBef>
              <a:buNone/>
            </a:pPr>
            <a:r>
              <a:rPr lang="en-US" b="1" dirty="0">
                <a:solidFill>
                  <a:schemeClr val="tx1"/>
                </a:solidFill>
              </a:rPr>
              <a:t>Biden:</a:t>
            </a:r>
          </a:p>
          <a:p>
            <a:pPr marL="1258888" lvl="3" indent="-231775">
              <a:lnSpc>
                <a:spcPct val="107000"/>
              </a:lnSpc>
              <a:spcBef>
                <a:spcPts val="0"/>
              </a:spcBef>
              <a:buFont typeface="Arial" panose="020B0604020202020204" pitchFamily="34" charset="0"/>
              <a:buChar char="•"/>
            </a:pPr>
            <a:r>
              <a:rPr lang="en-US" dirty="0">
                <a:solidFill>
                  <a:schemeClr val="tx1"/>
                </a:solidFill>
              </a:rPr>
              <a:t>Eliminate step-up in basis and possibly tax unrealized capital gains at death on assets not passing to a surviving spouse or charity.</a:t>
            </a:r>
          </a:p>
          <a:p>
            <a:pPr marL="914383" lvl="2" indent="0" algn="just">
              <a:buNone/>
            </a:pPr>
            <a:endParaRPr lang="en-US" dirty="0">
              <a:solidFill>
                <a:schemeClr val="tx1"/>
              </a:solidFill>
            </a:endParaRPr>
          </a:p>
          <a:p>
            <a:pPr marL="1523985" lvl="3" indent="0" algn="just">
              <a:buNone/>
            </a:pPr>
            <a:endParaRPr lang="en-US"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266700"/>
            <a:ext cx="7372350" cy="40005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Transfer Tax </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2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B2AB0A-5111-4A67-9C55-49A13225F349}"/>
              </a:ext>
            </a:extLst>
          </p:cNvPr>
          <p:cNvSpPr/>
          <p:nvPr/>
        </p:nvSpPr>
        <p:spPr>
          <a:xfrm>
            <a:off x="0" y="1485900"/>
            <a:ext cx="9144000" cy="237066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6" name="Title 1">
            <a:extLst>
              <a:ext uri="{FF2B5EF4-FFF2-40B4-BE49-F238E27FC236}">
                <a16:creationId xmlns:a16="http://schemas.microsoft.com/office/drawing/2014/main" id="{3541439E-04F3-45C3-AFF5-D9AD29FA3BD9}"/>
              </a:ext>
            </a:extLst>
          </p:cNvPr>
          <p:cNvSpPr txBox="1">
            <a:spLocks/>
          </p:cNvSpPr>
          <p:nvPr/>
        </p:nvSpPr>
        <p:spPr>
          <a:xfrm>
            <a:off x="762000" y="2127250"/>
            <a:ext cx="7789333" cy="952500"/>
          </a:xfrm>
          <a:prstGeom prst="rect">
            <a:avLst/>
          </a:prstGeom>
        </p:spPr>
        <p:txBody>
          <a:bodyPr vert="horz" lIns="101600" tIns="50800" rIns="101600" bIns="5080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4000" b="1" dirty="0">
                <a:latin typeface="Calibri" panose="020F0502020204030204" pitchFamily="34" charset="0"/>
                <a:cs typeface="Calibri" panose="020F0502020204030204" pitchFamily="34" charset="0"/>
              </a:rPr>
              <a:t>Other Business Changes</a:t>
            </a:r>
            <a:endParaRPr lang="en-JM"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91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6D0DB-37D2-414A-895C-56C347881B84}"/>
              </a:ext>
            </a:extLst>
          </p:cNvPr>
          <p:cNvSpPr>
            <a:spLocks noGrp="1"/>
          </p:cNvSpPr>
          <p:nvPr>
            <p:ph type="body" sz="quarter" idx="10"/>
          </p:nvPr>
        </p:nvSpPr>
        <p:spPr>
          <a:xfrm>
            <a:off x="754224" y="952500"/>
            <a:ext cx="7924800" cy="4191000"/>
          </a:xfrm>
        </p:spPr>
        <p:txBody>
          <a:bodyPr>
            <a:normAutofit fontScale="92500" lnSpcReduction="10000"/>
          </a:bodyPr>
          <a:lstStyle/>
          <a:p>
            <a:pPr algn="just">
              <a:lnSpc>
                <a:spcPct val="100000"/>
              </a:lnSpc>
              <a:spcBef>
                <a:spcPts val="0"/>
              </a:spcBef>
              <a:spcAft>
                <a:spcPts val="1500"/>
              </a:spcAft>
              <a:buFont typeface="Arial" panose="020B0604020202020204" pitchFamily="34" charset="0"/>
              <a:buChar char="•"/>
            </a:pPr>
            <a:r>
              <a:rPr lang="en-US" dirty="0">
                <a:solidFill>
                  <a:srgbClr val="404040"/>
                </a:solidFill>
              </a:rPr>
              <a:t>The cost recovery periods for most real property are 39 years for non-residential real property and 27.5 years for residential rental property. </a:t>
            </a:r>
          </a:p>
          <a:p>
            <a:pPr algn="just">
              <a:lnSpc>
                <a:spcPct val="100000"/>
              </a:lnSpc>
              <a:spcBef>
                <a:spcPts val="0"/>
              </a:spcBef>
            </a:pPr>
            <a:r>
              <a:rPr lang="en-US" b="1" i="1" dirty="0">
                <a:solidFill>
                  <a:srgbClr val="404040"/>
                </a:solidFill>
              </a:rPr>
              <a:t>Cares Act - Qualified Improvement Property (QIP). </a:t>
            </a:r>
            <a:endParaRPr lang="en-US" dirty="0">
              <a:solidFill>
                <a:srgbClr val="404040"/>
              </a:solidFill>
            </a:endParaRPr>
          </a:p>
          <a:p>
            <a:pPr lvl="1" algn="just">
              <a:lnSpc>
                <a:spcPct val="100000"/>
              </a:lnSpc>
              <a:spcBef>
                <a:spcPts val="0"/>
              </a:spcBef>
              <a:buFont typeface="Arial" panose="020B0604020202020204" pitchFamily="34" charset="0"/>
              <a:buChar char="•"/>
            </a:pPr>
            <a:r>
              <a:rPr lang="en-US" dirty="0">
                <a:solidFill>
                  <a:srgbClr val="404040"/>
                </a:solidFill>
              </a:rPr>
              <a:t>Provides a technical correction to the TCJA, and specifically </a:t>
            </a:r>
            <a:r>
              <a:rPr lang="en-US" b="1" u="sng" dirty="0">
                <a:solidFill>
                  <a:srgbClr val="404040"/>
                </a:solidFill>
              </a:rPr>
              <a:t>designates (QIP) as 15-year property</a:t>
            </a:r>
            <a:r>
              <a:rPr lang="en-US" dirty="0">
                <a:solidFill>
                  <a:srgbClr val="404040"/>
                </a:solidFill>
              </a:rPr>
              <a:t> for depreciation purposes. </a:t>
            </a:r>
          </a:p>
          <a:p>
            <a:pPr lvl="1" algn="just">
              <a:lnSpc>
                <a:spcPct val="100000"/>
              </a:lnSpc>
              <a:spcBef>
                <a:spcPts val="0"/>
              </a:spcBef>
              <a:buFont typeface="Arial" panose="020B0604020202020204" pitchFamily="34" charset="0"/>
              <a:buChar char="•"/>
            </a:pPr>
            <a:endParaRPr lang="en-US" dirty="0">
              <a:solidFill>
                <a:srgbClr val="404040"/>
              </a:solidFill>
            </a:endParaRPr>
          </a:p>
          <a:p>
            <a:pPr lvl="1" algn="just">
              <a:lnSpc>
                <a:spcPct val="100000"/>
              </a:lnSpc>
              <a:spcBef>
                <a:spcPts val="0"/>
              </a:spcBef>
              <a:buFont typeface="Arial" panose="020B0604020202020204" pitchFamily="34" charset="0"/>
              <a:buChar char="•"/>
            </a:pPr>
            <a:r>
              <a:rPr lang="en-US" dirty="0">
                <a:solidFill>
                  <a:srgbClr val="404040"/>
                </a:solidFill>
              </a:rPr>
              <a:t>Prior to this correction, QIP fell into the 39-year recovery period for nonresidential rental property.</a:t>
            </a:r>
          </a:p>
          <a:p>
            <a:pPr lvl="1" algn="just">
              <a:lnSpc>
                <a:spcPct val="100000"/>
              </a:lnSpc>
              <a:spcBef>
                <a:spcPts val="0"/>
              </a:spcBef>
              <a:buFont typeface="Arial" panose="020B0604020202020204" pitchFamily="34" charset="0"/>
              <a:buChar char="•"/>
            </a:pPr>
            <a:endParaRPr lang="en-US" dirty="0">
              <a:solidFill>
                <a:srgbClr val="404040"/>
              </a:solidFill>
            </a:endParaRPr>
          </a:p>
          <a:p>
            <a:pPr lvl="1" algn="just">
              <a:lnSpc>
                <a:spcPct val="100000"/>
              </a:lnSpc>
              <a:spcBef>
                <a:spcPts val="0"/>
              </a:spcBef>
              <a:buFont typeface="Arial" panose="020B0604020202020204" pitchFamily="34" charset="0"/>
              <a:buChar char="•"/>
            </a:pPr>
            <a:r>
              <a:rPr lang="en-US" dirty="0">
                <a:solidFill>
                  <a:srgbClr val="404040"/>
                </a:solidFill>
              </a:rPr>
              <a:t>Effective for property placed in service after December 31, 2017.</a:t>
            </a:r>
          </a:p>
          <a:p>
            <a:pPr lvl="1" algn="just">
              <a:lnSpc>
                <a:spcPct val="100000"/>
              </a:lnSpc>
              <a:spcBef>
                <a:spcPts val="0"/>
              </a:spcBef>
              <a:buFont typeface="Arial" panose="020B0604020202020204" pitchFamily="34" charset="0"/>
              <a:buChar char="•"/>
            </a:pPr>
            <a:endParaRPr lang="en-US" dirty="0">
              <a:solidFill>
                <a:srgbClr val="404040"/>
              </a:solidFill>
            </a:endParaRPr>
          </a:p>
          <a:p>
            <a:pPr lvl="1" algn="just">
              <a:lnSpc>
                <a:spcPct val="100000"/>
              </a:lnSpc>
              <a:spcBef>
                <a:spcPts val="0"/>
              </a:spcBef>
              <a:buFont typeface="Arial" panose="020B0604020202020204" pitchFamily="34" charset="0"/>
              <a:buChar char="•"/>
            </a:pPr>
            <a:r>
              <a:rPr lang="en-US" b="1" u="sng" dirty="0">
                <a:solidFill>
                  <a:srgbClr val="404040"/>
                </a:solidFill>
              </a:rPr>
              <a:t>Consider amending 2018 or/or 2019 tax returns</a:t>
            </a:r>
            <a:r>
              <a:rPr lang="en-US" dirty="0">
                <a:solidFill>
                  <a:srgbClr val="404040"/>
                </a:solidFill>
              </a:rPr>
              <a:t> which could also create an NOL to carryback to prior years. Due by 10-15-21 </a:t>
            </a:r>
            <a:r>
              <a:rPr lang="en-US" i="1" dirty="0">
                <a:solidFill>
                  <a:srgbClr val="404040"/>
                </a:solidFill>
              </a:rPr>
              <a:t>(Rev. Proc. 2020-25).</a:t>
            </a:r>
          </a:p>
          <a:p>
            <a:pPr marL="507995" lvl="1" indent="0" algn="just">
              <a:lnSpc>
                <a:spcPct val="100000"/>
              </a:lnSpc>
              <a:spcBef>
                <a:spcPts val="0"/>
              </a:spcBef>
              <a:buNone/>
            </a:pPr>
            <a:endParaRPr lang="en-US" b="1" u="sng" dirty="0">
              <a:solidFill>
                <a:srgbClr val="404040"/>
              </a:solidFill>
            </a:endParaRPr>
          </a:p>
          <a:p>
            <a:pPr lvl="1" algn="just">
              <a:lnSpc>
                <a:spcPct val="100000"/>
              </a:lnSpc>
              <a:spcBef>
                <a:spcPts val="0"/>
              </a:spcBef>
              <a:buFont typeface="Arial" panose="020B0604020202020204" pitchFamily="34" charset="0"/>
              <a:buChar char="•"/>
            </a:pPr>
            <a:r>
              <a:rPr lang="en-US" b="1" u="sng" dirty="0">
                <a:solidFill>
                  <a:srgbClr val="404040"/>
                </a:solidFill>
              </a:rPr>
              <a:t>Can make an accounting method change</a:t>
            </a:r>
            <a:r>
              <a:rPr lang="en-US" dirty="0">
                <a:solidFill>
                  <a:srgbClr val="404040"/>
                </a:solidFill>
              </a:rPr>
              <a:t> in current year to “catch up” depreciation by filing </a:t>
            </a:r>
            <a:r>
              <a:rPr lang="en-US" b="1" u="sng" dirty="0">
                <a:solidFill>
                  <a:srgbClr val="404040"/>
                </a:solidFill>
              </a:rPr>
              <a:t>Form 3115</a:t>
            </a:r>
            <a:r>
              <a:rPr lang="en-US" dirty="0">
                <a:solidFill>
                  <a:srgbClr val="404040"/>
                </a:solidFill>
              </a:rPr>
              <a:t> </a:t>
            </a:r>
            <a:r>
              <a:rPr lang="en-US" i="1" dirty="0">
                <a:solidFill>
                  <a:srgbClr val="404040"/>
                </a:solidFill>
              </a:rPr>
              <a:t>(Rev. Proc. 2020-25).</a:t>
            </a:r>
          </a:p>
          <a:p>
            <a:pPr algn="just">
              <a:lnSpc>
                <a:spcPct val="100000"/>
              </a:lnSpc>
              <a:spcAft>
                <a:spcPts val="300"/>
              </a:spcAft>
              <a:buFont typeface="Arial" panose="020B0604020202020204" pitchFamily="34" charset="0"/>
              <a:buChar char="•"/>
            </a:pPr>
            <a:endParaRPr lang="en-US" dirty="0">
              <a:solidFill>
                <a:srgbClr val="606060"/>
              </a:solidFill>
            </a:endParaRPr>
          </a:p>
        </p:txBody>
      </p:sp>
      <p:sp>
        <p:nvSpPr>
          <p:cNvPr id="6" name="Text Placeholder 5">
            <a:extLst>
              <a:ext uri="{FF2B5EF4-FFF2-40B4-BE49-F238E27FC236}">
                <a16:creationId xmlns:a16="http://schemas.microsoft.com/office/drawing/2014/main" id="{45FFD8BA-7FB9-417C-87A0-781A9BAFA7E8}"/>
              </a:ext>
            </a:extLst>
          </p:cNvPr>
          <p:cNvSpPr>
            <a:spLocks noGrp="1"/>
          </p:cNvSpPr>
          <p:nvPr>
            <p:ph type="body" sz="quarter" idx="11"/>
          </p:nvPr>
        </p:nvSpPr>
        <p:spPr>
          <a:xfrm>
            <a:off x="928395" y="190500"/>
            <a:ext cx="7772400" cy="522194"/>
          </a:xfrm>
        </p:spPr>
        <p:txBody>
          <a:bodyPr>
            <a:normAutofit/>
          </a:bodyPr>
          <a:lstStyle/>
          <a:p>
            <a:r>
              <a:rPr lang="en-US" sz="2800" dirty="0"/>
              <a:t>Recovery Period for Real Property Shortened</a:t>
            </a:r>
          </a:p>
        </p:txBody>
      </p:sp>
    </p:spTree>
    <p:extLst>
      <p:ext uri="{BB962C8B-B14F-4D97-AF65-F5344CB8AC3E}">
        <p14:creationId xmlns:p14="http://schemas.microsoft.com/office/powerpoint/2010/main" val="21588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903CA-1353-4C43-B0E0-87EF4D08ACB6}"/>
              </a:ext>
            </a:extLst>
          </p:cNvPr>
          <p:cNvSpPr>
            <a:spLocks noGrp="1"/>
          </p:cNvSpPr>
          <p:nvPr>
            <p:ph type="body" sz="quarter" idx="10"/>
          </p:nvPr>
        </p:nvSpPr>
        <p:spPr>
          <a:xfrm>
            <a:off x="762000" y="647700"/>
            <a:ext cx="7848600" cy="4572000"/>
          </a:xfrm>
        </p:spPr>
        <p:txBody>
          <a:bodyPr>
            <a:normAutofit fontScale="92500" lnSpcReduction="20000"/>
          </a:bodyPr>
          <a:lstStyle/>
          <a:p>
            <a:pPr marL="233363" indent="-233363" algn="just">
              <a:lnSpc>
                <a:spcPct val="100000"/>
              </a:lnSpc>
              <a:spcAft>
                <a:spcPts val="1200"/>
              </a:spcAft>
            </a:pPr>
            <a:r>
              <a:rPr lang="en-US" b="1" dirty="0">
                <a:solidFill>
                  <a:schemeClr val="tx1"/>
                </a:solidFill>
              </a:rPr>
              <a:t>Prior Law - </a:t>
            </a:r>
            <a:r>
              <a:rPr lang="en-US" dirty="0">
                <a:solidFill>
                  <a:schemeClr val="tx1"/>
                </a:solidFill>
              </a:rPr>
              <a:t>Businesses were allowed to deduct 100 percent of their business interest expense. </a:t>
            </a:r>
          </a:p>
          <a:p>
            <a:pPr marL="233363" indent="-233363" algn="just">
              <a:lnSpc>
                <a:spcPct val="100000"/>
              </a:lnSpc>
              <a:spcAft>
                <a:spcPts val="300"/>
              </a:spcAft>
            </a:pPr>
            <a:r>
              <a:rPr lang="en-US" b="1" dirty="0">
                <a:solidFill>
                  <a:schemeClr val="tx1"/>
                </a:solidFill>
              </a:rPr>
              <a:t>TCJA - </a:t>
            </a:r>
            <a:r>
              <a:rPr lang="en-US" dirty="0">
                <a:solidFill>
                  <a:schemeClr val="tx1"/>
                </a:solidFill>
              </a:rPr>
              <a:t>Interest deductions for businesses with </a:t>
            </a:r>
            <a:r>
              <a:rPr lang="en-US" b="1" u="sng" dirty="0">
                <a:solidFill>
                  <a:schemeClr val="tx1"/>
                </a:solidFill>
              </a:rPr>
              <a:t>average annual gross receipts over $26 million</a:t>
            </a:r>
            <a:r>
              <a:rPr lang="en-US" dirty="0">
                <a:solidFill>
                  <a:schemeClr val="tx1"/>
                </a:solidFill>
              </a:rPr>
              <a:t> for the 3 prior years generally are </a:t>
            </a:r>
            <a:r>
              <a:rPr lang="en-US" b="1" u="sng" dirty="0">
                <a:solidFill>
                  <a:schemeClr val="tx1"/>
                </a:solidFill>
              </a:rPr>
              <a:t>limited to 30% </a:t>
            </a:r>
            <a:r>
              <a:rPr lang="en-US" dirty="0">
                <a:solidFill>
                  <a:schemeClr val="tx1"/>
                </a:solidFill>
              </a:rPr>
              <a:t>of the corporation’s </a:t>
            </a:r>
            <a:r>
              <a:rPr lang="en-US" b="1" u="sng" dirty="0">
                <a:solidFill>
                  <a:schemeClr val="tx1"/>
                </a:solidFill>
              </a:rPr>
              <a:t>adjusted taxable income</a:t>
            </a:r>
            <a:r>
              <a:rPr lang="en-US" dirty="0">
                <a:solidFill>
                  <a:schemeClr val="tx1"/>
                </a:solidFill>
              </a:rPr>
              <a:t>.</a:t>
            </a:r>
          </a:p>
          <a:p>
            <a:pPr lvl="1" algn="just">
              <a:lnSpc>
                <a:spcPct val="100000"/>
              </a:lnSpc>
              <a:buFont typeface="Arial" panose="020B0604020202020204" pitchFamily="34" charset="0"/>
              <a:buChar char="•"/>
            </a:pPr>
            <a:r>
              <a:rPr lang="en-US" b="1" i="1" dirty="0">
                <a:solidFill>
                  <a:schemeClr val="tx1"/>
                </a:solidFill>
              </a:rPr>
              <a:t>Adjusted Taxable Income</a:t>
            </a:r>
            <a:r>
              <a:rPr lang="en-US" b="1" dirty="0">
                <a:solidFill>
                  <a:schemeClr val="tx1"/>
                </a:solidFill>
              </a:rPr>
              <a:t>: </a:t>
            </a:r>
            <a:r>
              <a:rPr lang="en-US" dirty="0">
                <a:solidFill>
                  <a:schemeClr val="tx1"/>
                </a:solidFill>
              </a:rPr>
              <a:t>Defined as the taxpayer's taxable income, computed without regard to:</a:t>
            </a:r>
          </a:p>
          <a:p>
            <a:pPr lvl="2" algn="just">
              <a:lnSpc>
                <a:spcPct val="100000"/>
              </a:lnSpc>
              <a:spcBef>
                <a:spcPts val="0"/>
              </a:spcBef>
            </a:pPr>
            <a:r>
              <a:rPr lang="en-US" dirty="0">
                <a:solidFill>
                  <a:schemeClr val="tx1"/>
                </a:solidFill>
              </a:rPr>
              <a:t>Any item of income, gain, deduction or loss that is not properly allocable to a trade or business;</a:t>
            </a:r>
          </a:p>
          <a:p>
            <a:pPr lvl="2" algn="just">
              <a:lnSpc>
                <a:spcPct val="100000"/>
              </a:lnSpc>
              <a:spcBef>
                <a:spcPts val="0"/>
              </a:spcBef>
            </a:pPr>
            <a:r>
              <a:rPr lang="en-US" dirty="0">
                <a:solidFill>
                  <a:schemeClr val="tx1"/>
                </a:solidFill>
              </a:rPr>
              <a:t>Any business interest expense or business interest income;</a:t>
            </a:r>
          </a:p>
          <a:p>
            <a:pPr lvl="2" algn="just">
              <a:lnSpc>
                <a:spcPct val="100000"/>
              </a:lnSpc>
              <a:spcBef>
                <a:spcPts val="0"/>
              </a:spcBef>
            </a:pPr>
            <a:r>
              <a:rPr lang="en-US" dirty="0">
                <a:solidFill>
                  <a:schemeClr val="tx1"/>
                </a:solidFill>
              </a:rPr>
              <a:t>The amount of any net operating loss (NOL) deduction under Code Section 172;</a:t>
            </a:r>
          </a:p>
          <a:p>
            <a:pPr lvl="2" algn="just">
              <a:lnSpc>
                <a:spcPct val="100000"/>
              </a:lnSpc>
              <a:spcBef>
                <a:spcPts val="0"/>
              </a:spcBef>
            </a:pPr>
            <a:r>
              <a:rPr lang="en-US" dirty="0">
                <a:solidFill>
                  <a:schemeClr val="tx1"/>
                </a:solidFill>
              </a:rPr>
              <a:t>The amount of any QBI deduction allowed under Code Section 199A; and</a:t>
            </a:r>
          </a:p>
          <a:p>
            <a:pPr lvl="2" algn="just">
              <a:lnSpc>
                <a:spcPct val="100000"/>
              </a:lnSpc>
              <a:spcBef>
                <a:spcPts val="0"/>
              </a:spcBef>
              <a:spcAft>
                <a:spcPts val="300"/>
              </a:spcAft>
            </a:pPr>
            <a:r>
              <a:rPr lang="en-US" dirty="0">
                <a:solidFill>
                  <a:schemeClr val="tx1"/>
                </a:solidFill>
              </a:rPr>
              <a:t>For tax years beginning before January 1, 2022, any deduction allowable for depreciation, amortization or depletion.</a:t>
            </a:r>
          </a:p>
          <a:p>
            <a:pPr lvl="1" algn="just">
              <a:lnSpc>
                <a:spcPct val="100000"/>
              </a:lnSpc>
              <a:buFont typeface="Arial" panose="020B0604020202020204" pitchFamily="34" charset="0"/>
              <a:buChar char="•"/>
            </a:pPr>
            <a:r>
              <a:rPr lang="en-US" dirty="0">
                <a:solidFill>
                  <a:schemeClr val="tx1"/>
                </a:solidFill>
              </a:rPr>
              <a:t>Disallowed interest can be carried forward indefinitely.</a:t>
            </a:r>
          </a:p>
          <a:p>
            <a:pPr lvl="1" algn="just">
              <a:lnSpc>
                <a:spcPct val="100000"/>
              </a:lnSpc>
              <a:buFont typeface="Arial" panose="020B0604020202020204" pitchFamily="34" charset="0"/>
              <a:buChar char="•"/>
            </a:pPr>
            <a:r>
              <a:rPr lang="en-US" dirty="0">
                <a:solidFill>
                  <a:schemeClr val="tx1"/>
                </a:solidFill>
              </a:rPr>
              <a:t>Special reporting rules apply to partnerships and S corporations.</a:t>
            </a:r>
          </a:p>
          <a:p>
            <a:pPr lvl="1" algn="just">
              <a:lnSpc>
                <a:spcPct val="100000"/>
              </a:lnSpc>
              <a:buFont typeface="Arial" panose="020B0604020202020204" pitchFamily="34" charset="0"/>
              <a:buChar char="•"/>
            </a:pPr>
            <a:r>
              <a:rPr lang="en-US" b="1" dirty="0">
                <a:solidFill>
                  <a:schemeClr val="tx1"/>
                </a:solidFill>
              </a:rPr>
              <a:t>No sunset provision.</a:t>
            </a:r>
          </a:p>
          <a:p>
            <a:pPr algn="just">
              <a:lnSpc>
                <a:spcPct val="100000"/>
              </a:lnSpc>
              <a:spcAft>
                <a:spcPts val="300"/>
              </a:spcAft>
              <a:buFont typeface="Arial" panose="020B0604020202020204" pitchFamily="34" charset="0"/>
              <a:buChar char="•"/>
            </a:pPr>
            <a:endParaRPr lang="en-US" sz="2200" dirty="0">
              <a:solidFill>
                <a:schemeClr val="tx1"/>
              </a:solidFill>
            </a:endParaRPr>
          </a:p>
        </p:txBody>
      </p:sp>
      <p:sp>
        <p:nvSpPr>
          <p:cNvPr id="6" name="Text Placeholder 5">
            <a:extLst>
              <a:ext uri="{FF2B5EF4-FFF2-40B4-BE49-F238E27FC236}">
                <a16:creationId xmlns:a16="http://schemas.microsoft.com/office/drawing/2014/main" id="{8E527CA2-9815-4824-9864-CDD92B30308D}"/>
              </a:ext>
            </a:extLst>
          </p:cNvPr>
          <p:cNvSpPr>
            <a:spLocks noGrp="1"/>
          </p:cNvSpPr>
          <p:nvPr>
            <p:ph type="body" sz="quarter" idx="11"/>
          </p:nvPr>
        </p:nvSpPr>
        <p:spPr>
          <a:xfrm>
            <a:off x="914400" y="190500"/>
            <a:ext cx="7696200" cy="457200"/>
          </a:xfrm>
        </p:spPr>
        <p:txBody>
          <a:bodyPr>
            <a:normAutofit lnSpcReduction="10000"/>
          </a:bodyPr>
          <a:lstStyle/>
          <a:p>
            <a:r>
              <a:rPr lang="en-US" dirty="0"/>
              <a:t>Limitation on Interest Deductions for Businesses</a:t>
            </a:r>
          </a:p>
        </p:txBody>
      </p:sp>
    </p:spTree>
    <p:extLst>
      <p:ext uri="{BB962C8B-B14F-4D97-AF65-F5344CB8AC3E}">
        <p14:creationId xmlns:p14="http://schemas.microsoft.com/office/powerpoint/2010/main" val="377622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903CA-1353-4C43-B0E0-87EF4D08ACB6}"/>
              </a:ext>
            </a:extLst>
          </p:cNvPr>
          <p:cNvSpPr>
            <a:spLocks noGrp="1"/>
          </p:cNvSpPr>
          <p:nvPr>
            <p:ph type="body" sz="quarter" idx="10"/>
          </p:nvPr>
        </p:nvSpPr>
        <p:spPr>
          <a:xfrm>
            <a:off x="838200" y="950167"/>
            <a:ext cx="7696200" cy="4572000"/>
          </a:xfrm>
        </p:spPr>
        <p:txBody>
          <a:bodyPr>
            <a:normAutofit/>
          </a:bodyPr>
          <a:lstStyle/>
          <a:p>
            <a:pPr marL="233363" indent="-233363" algn="just">
              <a:lnSpc>
                <a:spcPct val="100000"/>
              </a:lnSpc>
              <a:spcAft>
                <a:spcPts val="300"/>
              </a:spcAft>
            </a:pPr>
            <a:r>
              <a:rPr lang="en-US" b="1" dirty="0">
                <a:solidFill>
                  <a:schemeClr val="tx1"/>
                </a:solidFill>
              </a:rPr>
              <a:t>CARES Act Changes.</a:t>
            </a:r>
          </a:p>
          <a:p>
            <a:pPr marL="730246" lvl="1" indent="-285750" algn="just">
              <a:lnSpc>
                <a:spcPct val="100000"/>
              </a:lnSpc>
              <a:spcAft>
                <a:spcPts val="300"/>
              </a:spcAft>
              <a:buFont typeface="Arial" panose="020B0604020202020204" pitchFamily="34" charset="0"/>
              <a:buChar char="•"/>
            </a:pPr>
            <a:r>
              <a:rPr lang="en-US" sz="1600" dirty="0">
                <a:solidFill>
                  <a:schemeClr val="tx1"/>
                </a:solidFill>
              </a:rPr>
              <a:t>Temporarily and retroactively </a:t>
            </a:r>
            <a:r>
              <a:rPr lang="en-US" sz="1600" b="1" u="sng" dirty="0">
                <a:solidFill>
                  <a:schemeClr val="tx1"/>
                </a:solidFill>
              </a:rPr>
              <a:t>increases the taxable income limitation from 30% to 50% for tax years beginning in 2019 and 2020</a:t>
            </a:r>
            <a:r>
              <a:rPr lang="en-US" sz="1600" dirty="0">
                <a:solidFill>
                  <a:schemeClr val="tx1"/>
                </a:solidFill>
              </a:rPr>
              <a:t>.</a:t>
            </a:r>
          </a:p>
          <a:p>
            <a:pPr marL="730246" lvl="1" indent="-285750" algn="just">
              <a:lnSpc>
                <a:spcPct val="100000"/>
              </a:lnSpc>
              <a:spcAft>
                <a:spcPts val="300"/>
              </a:spcAft>
              <a:buFont typeface="Arial" panose="020B0604020202020204" pitchFamily="34" charset="0"/>
              <a:buChar char="•"/>
            </a:pPr>
            <a:r>
              <a:rPr lang="en-US" sz="1600" dirty="0">
                <a:solidFill>
                  <a:schemeClr val="tx1"/>
                </a:solidFill>
              </a:rPr>
              <a:t>Amending a 2019 return to reflect an increased interest deduction could result in an NOL in 2019 that could be carried back to prior years.</a:t>
            </a:r>
            <a:endParaRPr lang="en-US" sz="1600" b="1" dirty="0">
              <a:solidFill>
                <a:schemeClr val="tx1"/>
              </a:solidFill>
            </a:endParaRPr>
          </a:p>
          <a:p>
            <a:pPr algn="just">
              <a:lnSpc>
                <a:spcPct val="100000"/>
              </a:lnSpc>
              <a:spcAft>
                <a:spcPts val="300"/>
              </a:spcAft>
              <a:buFont typeface="Arial" panose="020B0604020202020204" pitchFamily="34" charset="0"/>
              <a:buChar char="•"/>
            </a:pPr>
            <a:endParaRPr lang="en-US" sz="2200" dirty="0">
              <a:solidFill>
                <a:schemeClr val="tx1"/>
              </a:solidFill>
            </a:endParaRPr>
          </a:p>
        </p:txBody>
      </p:sp>
      <p:sp>
        <p:nvSpPr>
          <p:cNvPr id="6" name="Text Placeholder 5">
            <a:extLst>
              <a:ext uri="{FF2B5EF4-FFF2-40B4-BE49-F238E27FC236}">
                <a16:creationId xmlns:a16="http://schemas.microsoft.com/office/drawing/2014/main" id="{8E527CA2-9815-4824-9864-CDD92B30308D}"/>
              </a:ext>
            </a:extLst>
          </p:cNvPr>
          <p:cNvSpPr>
            <a:spLocks noGrp="1"/>
          </p:cNvSpPr>
          <p:nvPr>
            <p:ph type="body" sz="quarter" idx="11"/>
          </p:nvPr>
        </p:nvSpPr>
        <p:spPr>
          <a:xfrm>
            <a:off x="914400" y="342900"/>
            <a:ext cx="7696200" cy="457200"/>
          </a:xfrm>
        </p:spPr>
        <p:txBody>
          <a:bodyPr>
            <a:normAutofit lnSpcReduction="10000"/>
          </a:bodyPr>
          <a:lstStyle/>
          <a:p>
            <a:r>
              <a:rPr lang="en-US" dirty="0"/>
              <a:t>Limitation on Interest Deductions for Businesses</a:t>
            </a:r>
          </a:p>
        </p:txBody>
      </p:sp>
    </p:spTree>
    <p:extLst>
      <p:ext uri="{BB962C8B-B14F-4D97-AF65-F5344CB8AC3E}">
        <p14:creationId xmlns:p14="http://schemas.microsoft.com/office/powerpoint/2010/main" val="82883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4D73E-019B-4A4F-B71C-094192ADFBDD}"/>
              </a:ext>
            </a:extLst>
          </p:cNvPr>
          <p:cNvSpPr>
            <a:spLocks noGrp="1"/>
          </p:cNvSpPr>
          <p:nvPr>
            <p:ph type="body" sz="quarter" idx="10"/>
          </p:nvPr>
        </p:nvSpPr>
        <p:spPr>
          <a:xfrm>
            <a:off x="304800" y="876300"/>
            <a:ext cx="8229600" cy="4343400"/>
          </a:xfrm>
        </p:spPr>
        <p:txBody>
          <a:bodyPr>
            <a:normAutofit lnSpcReduction="10000"/>
          </a:bodyPr>
          <a:lstStyle/>
          <a:p>
            <a:pPr marL="914400" lvl="1" indent="-457200" algn="just">
              <a:buFont typeface="Arial" panose="020B0604020202020204" pitchFamily="34" charset="0"/>
              <a:buChar char="•"/>
            </a:pPr>
            <a:r>
              <a:rPr lang="en-US" sz="1800" b="1" dirty="0">
                <a:solidFill>
                  <a:schemeClr val="tx1"/>
                </a:solidFill>
              </a:rPr>
              <a:t>TCJA:</a:t>
            </a:r>
          </a:p>
          <a:p>
            <a:pPr marL="1358895" lvl="2" indent="-457200" algn="just"/>
            <a:r>
              <a:rPr lang="en-US" b="1" u="sng" dirty="0">
                <a:solidFill>
                  <a:schemeClr val="tx1"/>
                </a:solidFill>
              </a:rPr>
              <a:t>Excess Business Loss Limitation</a:t>
            </a:r>
          </a:p>
          <a:p>
            <a:pPr marL="1866890" lvl="3" indent="-457200" algn="just">
              <a:buFont typeface="Arial" panose="020B0604020202020204" pitchFamily="34" charset="0"/>
              <a:buChar char="•"/>
            </a:pPr>
            <a:r>
              <a:rPr lang="en-US" dirty="0">
                <a:solidFill>
                  <a:schemeClr val="tx1"/>
                </a:solidFill>
              </a:rPr>
              <a:t>Modified existing tax law on excess business losses by limiting losses from all types of business for noncorporate taxpayers.</a:t>
            </a:r>
          </a:p>
          <a:p>
            <a:pPr marL="1866890" lvl="3" indent="-457200" algn="just">
              <a:buFont typeface="Arial" panose="020B0604020202020204" pitchFamily="34" charset="0"/>
              <a:buChar char="•"/>
            </a:pPr>
            <a:r>
              <a:rPr lang="en-US" dirty="0">
                <a:solidFill>
                  <a:schemeClr val="tx1"/>
                </a:solidFill>
              </a:rPr>
              <a:t>Disallowed excess business losses of noncorporate taxpayers if the amount of the loss is in excess of $250,000 ($500,000 in the case of a joint return). </a:t>
            </a:r>
          </a:p>
          <a:p>
            <a:pPr marL="1866890" lvl="3" indent="-457200" algn="just">
              <a:buFont typeface="Arial" panose="020B0604020202020204" pitchFamily="34" charset="0"/>
              <a:buChar char="•"/>
            </a:pPr>
            <a:r>
              <a:rPr lang="en-US" dirty="0">
                <a:solidFill>
                  <a:schemeClr val="tx1"/>
                </a:solidFill>
              </a:rPr>
              <a:t>Excess business losses that are disallowed are treated as a net operating loss carryover to the following taxable year.</a:t>
            </a:r>
          </a:p>
          <a:p>
            <a:pPr marL="901695" lvl="2" indent="0" algn="just">
              <a:buNone/>
            </a:pPr>
            <a:endParaRPr lang="en-US" sz="1200" dirty="0">
              <a:solidFill>
                <a:schemeClr val="tx1"/>
              </a:solidFill>
            </a:endParaRPr>
          </a:p>
          <a:p>
            <a:pPr marL="1346191" lvl="2" indent="-457200"/>
            <a:r>
              <a:rPr lang="en-US" b="1" u="sng" dirty="0">
                <a:solidFill>
                  <a:schemeClr val="tx1"/>
                </a:solidFill>
              </a:rPr>
              <a:t>Net Operating Loss (NOL</a:t>
            </a:r>
            <a:r>
              <a:rPr lang="en-US" b="1" dirty="0">
                <a:solidFill>
                  <a:schemeClr val="tx1"/>
                </a:solidFill>
              </a:rPr>
              <a:t>)</a:t>
            </a:r>
          </a:p>
          <a:p>
            <a:pPr marL="1854186" lvl="3" indent="-457200">
              <a:buFont typeface="Arial" panose="020B0604020202020204" pitchFamily="34" charset="0"/>
              <a:buChar char="•"/>
            </a:pPr>
            <a:r>
              <a:rPr lang="en-US" dirty="0">
                <a:solidFill>
                  <a:schemeClr val="tx1"/>
                </a:solidFill>
              </a:rPr>
              <a:t>Elimination of NOL Carryback for losses incurred after December 31, 2017.</a:t>
            </a:r>
          </a:p>
          <a:p>
            <a:pPr marL="1854186" lvl="3" indent="-457200">
              <a:buFont typeface="Arial" panose="020B0604020202020204" pitchFamily="34" charset="0"/>
              <a:buChar char="•"/>
            </a:pPr>
            <a:r>
              <a:rPr lang="en-US" dirty="0">
                <a:solidFill>
                  <a:schemeClr val="tx1"/>
                </a:solidFill>
              </a:rPr>
              <a:t>For losses in tax years beginning after December 31, 2017:</a:t>
            </a:r>
          </a:p>
          <a:p>
            <a:pPr marL="2362181" lvl="4" indent="-457200">
              <a:buFont typeface="Arial" panose="020B0604020202020204" pitchFamily="34" charset="0"/>
              <a:buChar char="•"/>
            </a:pPr>
            <a:r>
              <a:rPr lang="en-US" dirty="0">
                <a:solidFill>
                  <a:schemeClr val="tx1"/>
                </a:solidFill>
              </a:rPr>
              <a:t>The NOL deduction was limited to 80% of taxable income.</a:t>
            </a:r>
          </a:p>
          <a:p>
            <a:pPr marL="2362181" lvl="4" indent="-457200">
              <a:buFont typeface="Arial" panose="020B0604020202020204" pitchFamily="34" charset="0"/>
              <a:buChar char="•"/>
            </a:pPr>
            <a:r>
              <a:rPr lang="en-US" dirty="0">
                <a:solidFill>
                  <a:schemeClr val="tx1"/>
                </a:solidFill>
              </a:rPr>
              <a:t>The NOL is allowed to be carried forward indefinitely, subject to the 80% taxable income limitation.</a:t>
            </a:r>
          </a:p>
          <a:p>
            <a:pPr lvl="1">
              <a:buFont typeface="Arial" panose="020B0604020202020204" pitchFamily="34" charset="0"/>
              <a:buChar char="•"/>
            </a:pPr>
            <a:endParaRPr lang="en-US" dirty="0">
              <a:solidFill>
                <a:schemeClr val="tx1"/>
              </a:solidFill>
            </a:endParaRPr>
          </a:p>
          <a:p>
            <a:endParaRPr lang="en-US" dirty="0"/>
          </a:p>
        </p:txBody>
      </p:sp>
      <p:sp>
        <p:nvSpPr>
          <p:cNvPr id="3" name="Text Placeholder 2">
            <a:extLst>
              <a:ext uri="{FF2B5EF4-FFF2-40B4-BE49-F238E27FC236}">
                <a16:creationId xmlns:a16="http://schemas.microsoft.com/office/drawing/2014/main" id="{6B7E970F-D0C0-44E4-A3BC-18D846E503DF}"/>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267846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9EEB0-58A5-4AE8-A732-186C17D0860D}"/>
              </a:ext>
            </a:extLst>
          </p:cNvPr>
          <p:cNvSpPr>
            <a:spLocks noGrp="1"/>
          </p:cNvSpPr>
          <p:nvPr>
            <p:ph type="body" sz="quarter" idx="10"/>
          </p:nvPr>
        </p:nvSpPr>
        <p:spPr>
          <a:xfrm>
            <a:off x="609600" y="952500"/>
            <a:ext cx="7848600" cy="3962400"/>
          </a:xfrm>
        </p:spPr>
        <p:txBody>
          <a:bodyPr>
            <a:normAutofit lnSpcReduction="10000"/>
          </a:bodyPr>
          <a:lstStyle/>
          <a:p>
            <a:pPr indent="-457200" algn="just"/>
            <a:r>
              <a:rPr lang="en-US" b="1" dirty="0">
                <a:solidFill>
                  <a:schemeClr val="tx1"/>
                </a:solidFill>
              </a:rPr>
              <a:t>CARES Act:</a:t>
            </a:r>
          </a:p>
          <a:p>
            <a:pPr marL="654042" lvl="1" indent="-285750" algn="just">
              <a:buFont typeface="Arial" panose="020B0604020202020204" pitchFamily="34" charset="0"/>
              <a:buChar char="•"/>
            </a:pPr>
            <a:r>
              <a:rPr lang="en-US" b="1" u="sng" dirty="0">
                <a:solidFill>
                  <a:schemeClr val="tx1"/>
                </a:solidFill>
              </a:rPr>
              <a:t>Modification of rules relating to excess business loss limitation</a:t>
            </a:r>
          </a:p>
          <a:p>
            <a:pPr marL="1098537" lvl="2" indent="-285750" algn="just"/>
            <a:r>
              <a:rPr lang="en-US" dirty="0">
                <a:solidFill>
                  <a:schemeClr val="tx1"/>
                </a:solidFill>
              </a:rPr>
              <a:t>Retroactively modifies the loss limitation for noncorporate taxpayers so they can deduct excess business losses arising in 2018, 2019, and 2020 (with losses arising in tax years beginning after December 31, 2020 and before January 1, 2026 continuing to be subject to the limitation). </a:t>
            </a:r>
          </a:p>
          <a:p>
            <a:pPr marL="1098537" lvl="2" indent="-285750" algn="just"/>
            <a:r>
              <a:rPr lang="en-US" dirty="0">
                <a:solidFill>
                  <a:schemeClr val="tx1"/>
                </a:solidFill>
              </a:rPr>
              <a:t>The provision also includes retroactive technical corrections to the TCJA. Thus, the provision clarifies that excess business losses don't include any deduction under Code Section 172 (net operating loss deduction) or under Code Section 199A (qualified business income deduction).</a:t>
            </a:r>
          </a:p>
          <a:p>
            <a:pPr marL="1098537" lvl="2" indent="-285750" algn="just"/>
            <a:r>
              <a:rPr lang="en-US" dirty="0">
                <a:solidFill>
                  <a:schemeClr val="tx1"/>
                </a:solidFill>
              </a:rPr>
              <a:t>The provision restates the excess loss carryover rule to provide that a disallowed excess loss is an NOL for the tax year for purposes of determining any NOL carryover to later tax years (rather than being automatically treated as an NOL carryover to the next tax year).</a:t>
            </a:r>
          </a:p>
          <a:p>
            <a:endParaRPr lang="en-US" dirty="0"/>
          </a:p>
        </p:txBody>
      </p:sp>
      <p:sp>
        <p:nvSpPr>
          <p:cNvPr id="3" name="Text Placeholder 2">
            <a:extLst>
              <a:ext uri="{FF2B5EF4-FFF2-40B4-BE49-F238E27FC236}">
                <a16:creationId xmlns:a16="http://schemas.microsoft.com/office/drawing/2014/main" id="{7688D88D-D5B7-4AD6-BD9A-BA1E2E124A52}"/>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164340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8299"/>
            <a:ext cx="8228013" cy="3359875"/>
          </a:xfrm>
        </p:spPr>
        <p:txBody>
          <a:bodyPr>
            <a:normAutofit/>
          </a:bodyPr>
          <a:lstStyle/>
          <a:p>
            <a:pPr marL="0" indent="0" algn="ctr">
              <a:lnSpc>
                <a:spcPct val="100000"/>
              </a:lnSpc>
              <a:spcAft>
                <a:spcPts val="0"/>
              </a:spcAft>
              <a:buNone/>
            </a:pPr>
            <a:r>
              <a:rPr lang="en-US" dirty="0">
                <a:solidFill>
                  <a:schemeClr val="tx1"/>
                </a:solidFill>
                <a:latin typeface="Myriad Pro" panose="020B0503030403020204" pitchFamily="34" charset="0"/>
              </a:rPr>
              <a:t>Nicholas L. Shires, CPA</a:t>
            </a:r>
          </a:p>
          <a:p>
            <a:pPr marL="0" indent="0" algn="ctr">
              <a:lnSpc>
                <a:spcPct val="100000"/>
              </a:lnSpc>
              <a:spcAft>
                <a:spcPts val="0"/>
              </a:spcAft>
              <a:buNone/>
            </a:pPr>
            <a:r>
              <a:rPr lang="en-US" dirty="0">
                <a:solidFill>
                  <a:schemeClr val="tx1"/>
                </a:solidFill>
                <a:latin typeface="Myriad Pro" panose="020B0503030403020204" pitchFamily="34" charset="0"/>
              </a:rPr>
              <a:t>Tax Partner</a:t>
            </a:r>
          </a:p>
          <a:p>
            <a:pPr marL="0" indent="0" algn="ctr">
              <a:spcAft>
                <a:spcPts val="2000"/>
              </a:spcAft>
              <a:buNone/>
            </a:pPr>
            <a:r>
              <a:rPr lang="en-US" dirty="0">
                <a:latin typeface="Myriad Pro" panose="020B0503030403020204" pitchFamily="34" charset="0"/>
                <a:hlinkClick r:id="rId2"/>
              </a:rPr>
              <a:t>nshires@dmcpas.com</a:t>
            </a:r>
            <a:r>
              <a:rPr lang="en-US" dirty="0">
                <a:latin typeface="Myriad Pro" panose="020B0503030403020204" pitchFamily="34" charset="0"/>
              </a:rPr>
              <a:t> </a:t>
            </a:r>
          </a:p>
          <a:p>
            <a:pPr marL="0" indent="0" algn="ctr">
              <a:spcBef>
                <a:spcPts val="700"/>
              </a:spcBef>
              <a:buNone/>
            </a:pPr>
            <a:r>
              <a:rPr lang="en-US" dirty="0">
                <a:solidFill>
                  <a:schemeClr val="tx1"/>
                </a:solidFill>
                <a:latin typeface="Myriad Pro" panose="020B0503030403020204" pitchFamily="34" charset="0"/>
              </a:rPr>
              <a:t>Shawn T. Layo, CPA</a:t>
            </a:r>
          </a:p>
          <a:p>
            <a:pPr marL="0" indent="0" algn="ctr">
              <a:spcBef>
                <a:spcPts val="700"/>
              </a:spcBef>
              <a:buNone/>
            </a:pPr>
            <a:r>
              <a:rPr lang="en-US" dirty="0">
                <a:solidFill>
                  <a:schemeClr val="tx1"/>
                </a:solidFill>
                <a:latin typeface="Myriad Pro" panose="020B0503030403020204" pitchFamily="34" charset="0"/>
              </a:rPr>
              <a:t>Senior Tax Manager</a:t>
            </a:r>
          </a:p>
          <a:p>
            <a:pPr marL="0" indent="0" algn="ctr">
              <a:spcBef>
                <a:spcPts val="700"/>
              </a:spcBef>
              <a:buNone/>
            </a:pPr>
            <a:r>
              <a:rPr lang="en-US" dirty="0">
                <a:solidFill>
                  <a:schemeClr val="tx1"/>
                </a:solidFill>
                <a:latin typeface="Myriad Pro" panose="020B0503030403020204" pitchFamily="34" charset="0"/>
                <a:hlinkClick r:id="rId3"/>
              </a:rPr>
              <a:t>slayo@dmcpas.com</a:t>
            </a:r>
            <a:r>
              <a:rPr lang="en-US" dirty="0">
                <a:solidFill>
                  <a:schemeClr val="tx1"/>
                </a:solidFill>
                <a:latin typeface="Myriad Pro" panose="020B0503030403020204" pitchFamily="34" charset="0"/>
              </a:rPr>
              <a:t> </a:t>
            </a:r>
          </a:p>
        </p:txBody>
      </p:sp>
      <p:sp>
        <p:nvSpPr>
          <p:cNvPr id="3" name="Title 2"/>
          <p:cNvSpPr>
            <a:spLocks noGrp="1"/>
          </p:cNvSpPr>
          <p:nvPr>
            <p:ph type="title"/>
          </p:nvPr>
        </p:nvSpPr>
        <p:spPr>
          <a:xfrm>
            <a:off x="914400" y="190500"/>
            <a:ext cx="7162800" cy="1295400"/>
          </a:xfrm>
        </p:spPr>
        <p:txBody>
          <a:bodyPr>
            <a:noAutofit/>
          </a:bodyPr>
          <a:lstStyle/>
          <a:p>
            <a:r>
              <a:rPr lang="en-US" dirty="0">
                <a:solidFill>
                  <a:srgbClr val="0C4DA9"/>
                </a:solidFill>
                <a:latin typeface="Myriad Pro" panose="020B0503030403020204" pitchFamily="34" charset="0"/>
                <a:cs typeface="Open Sans Light" panose="020B0306030504020204" pitchFamily="34" charset="0"/>
              </a:rPr>
              <a:t>2020 Tax Update</a:t>
            </a:r>
          </a:p>
        </p:txBody>
      </p:sp>
    </p:spTree>
    <p:extLst>
      <p:ext uri="{BB962C8B-B14F-4D97-AF65-F5344CB8AC3E}">
        <p14:creationId xmlns:p14="http://schemas.microsoft.com/office/powerpoint/2010/main" val="394008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9ABC76-7B6E-4136-9C1B-7866848D0272}"/>
              </a:ext>
            </a:extLst>
          </p:cNvPr>
          <p:cNvSpPr>
            <a:spLocks noGrp="1"/>
          </p:cNvSpPr>
          <p:nvPr>
            <p:ph type="body" sz="quarter" idx="10"/>
          </p:nvPr>
        </p:nvSpPr>
        <p:spPr/>
        <p:txBody>
          <a:bodyPr/>
          <a:lstStyle/>
          <a:p>
            <a:pPr marL="457200" indent="-457200"/>
            <a:r>
              <a:rPr lang="en-US" b="1" u="sng" dirty="0">
                <a:solidFill>
                  <a:schemeClr val="tx1"/>
                </a:solidFill>
              </a:rPr>
              <a:t>Modification of limitation on losses for noncorporate taxpayers</a:t>
            </a:r>
            <a:r>
              <a:rPr lang="en-US" b="1" i="1" u="sng" dirty="0">
                <a:solidFill>
                  <a:schemeClr val="tx1"/>
                </a:solidFill>
              </a:rPr>
              <a:t>.</a:t>
            </a:r>
          </a:p>
          <a:p>
            <a:pPr marL="914400" lvl="1" indent="-457200">
              <a:buFont typeface="Arial" panose="020B0604020202020204" pitchFamily="34" charset="0"/>
              <a:buChar char="•"/>
            </a:pPr>
            <a:r>
              <a:rPr lang="en-US" sz="1800" dirty="0">
                <a:solidFill>
                  <a:schemeClr val="tx1"/>
                </a:solidFill>
              </a:rPr>
              <a:t>EXAMPLE:</a:t>
            </a:r>
          </a:p>
          <a:p>
            <a:pPr marL="1371600" lvl="2" indent="-457200"/>
            <a:r>
              <a:rPr lang="en-US" dirty="0">
                <a:solidFill>
                  <a:schemeClr val="tx1"/>
                </a:solidFill>
              </a:rPr>
              <a:t>In 2018, a married filing joint couple reported total business loss from S-Corp pass through of $900,000.</a:t>
            </a:r>
          </a:p>
          <a:p>
            <a:pPr marL="1371600" lvl="2" indent="-457200"/>
            <a:r>
              <a:rPr lang="en-US" dirty="0">
                <a:solidFill>
                  <a:schemeClr val="tx1"/>
                </a:solidFill>
              </a:rPr>
              <a:t>$500,000 of loss allowed.</a:t>
            </a:r>
          </a:p>
          <a:p>
            <a:pPr marL="1371600" lvl="2" indent="-457200"/>
            <a:r>
              <a:rPr lang="en-US" dirty="0">
                <a:solidFill>
                  <a:schemeClr val="tx1"/>
                </a:solidFill>
              </a:rPr>
              <a:t>2018 AGI:</a:t>
            </a:r>
          </a:p>
          <a:p>
            <a:pPr marL="1828800" lvl="3" indent="0">
              <a:buNone/>
              <a:tabLst>
                <a:tab pos="4572000" algn="l"/>
              </a:tabLst>
            </a:pPr>
            <a:r>
              <a:rPr lang="en-US" dirty="0">
                <a:solidFill>
                  <a:schemeClr val="tx1"/>
                </a:solidFill>
              </a:rPr>
              <a:t>Taxpayer Wages	 $150,000</a:t>
            </a:r>
          </a:p>
          <a:p>
            <a:pPr marL="1828800" lvl="3" indent="0">
              <a:buNone/>
              <a:tabLst>
                <a:tab pos="4572000" algn="l"/>
              </a:tabLst>
            </a:pPr>
            <a:r>
              <a:rPr lang="en-US" dirty="0">
                <a:solidFill>
                  <a:schemeClr val="tx1"/>
                </a:solidFill>
              </a:rPr>
              <a:t>Spouse Wages	 $150,000</a:t>
            </a:r>
          </a:p>
          <a:p>
            <a:pPr marL="1828800" lvl="3" indent="0">
              <a:buNone/>
              <a:tabLst>
                <a:tab pos="4572000" algn="l"/>
              </a:tabLst>
            </a:pPr>
            <a:r>
              <a:rPr lang="en-US" dirty="0">
                <a:solidFill>
                  <a:schemeClr val="tx1"/>
                </a:solidFill>
              </a:rPr>
              <a:t>S-Corp Loss	(</a:t>
            </a:r>
            <a:r>
              <a:rPr lang="en-US" u="sng" dirty="0">
                <a:solidFill>
                  <a:schemeClr val="tx1"/>
                </a:solidFill>
              </a:rPr>
              <a:t>$500,000)</a:t>
            </a:r>
          </a:p>
          <a:p>
            <a:pPr marL="1828800" lvl="3" indent="0">
              <a:buNone/>
              <a:tabLst>
                <a:tab pos="4572000" algn="l"/>
              </a:tabLst>
            </a:pPr>
            <a:r>
              <a:rPr lang="en-US" dirty="0">
                <a:solidFill>
                  <a:schemeClr val="tx1"/>
                </a:solidFill>
              </a:rPr>
              <a:t>Total AGI	($200,000)</a:t>
            </a:r>
          </a:p>
          <a:p>
            <a:endParaRPr lang="en-US" dirty="0"/>
          </a:p>
        </p:txBody>
      </p:sp>
      <p:sp>
        <p:nvSpPr>
          <p:cNvPr id="3" name="Text Placeholder 2">
            <a:extLst>
              <a:ext uri="{FF2B5EF4-FFF2-40B4-BE49-F238E27FC236}">
                <a16:creationId xmlns:a16="http://schemas.microsoft.com/office/drawing/2014/main" id="{128D48E4-2D14-4D20-9B3D-02E8CA8A1861}"/>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169225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106D0-2439-4CFC-98F5-C456205C5ACF}"/>
              </a:ext>
            </a:extLst>
          </p:cNvPr>
          <p:cNvSpPr>
            <a:spLocks noGrp="1"/>
          </p:cNvSpPr>
          <p:nvPr>
            <p:ph type="body" sz="quarter" idx="10"/>
          </p:nvPr>
        </p:nvSpPr>
        <p:spPr/>
        <p:txBody>
          <a:bodyPr/>
          <a:lstStyle/>
          <a:p>
            <a:pPr marL="457200" indent="-457200" algn="just"/>
            <a:r>
              <a:rPr lang="en-US" b="1" u="sng" dirty="0">
                <a:solidFill>
                  <a:schemeClr val="tx1"/>
                </a:solidFill>
              </a:rPr>
              <a:t>Modification of limitation on losses for noncorporate taxpayers.</a:t>
            </a:r>
          </a:p>
          <a:p>
            <a:pPr marL="914400" lvl="1" indent="-457200" algn="just">
              <a:buFont typeface="Arial" panose="020B0604020202020204" pitchFamily="34" charset="0"/>
              <a:buChar char="•"/>
            </a:pPr>
            <a:r>
              <a:rPr lang="en-US" sz="1800" dirty="0">
                <a:solidFill>
                  <a:schemeClr val="tx1"/>
                </a:solidFill>
              </a:rPr>
              <a:t>EXAMPLE:</a:t>
            </a:r>
          </a:p>
          <a:p>
            <a:pPr marL="1371600" lvl="2" indent="-457200" algn="just"/>
            <a:r>
              <a:rPr lang="en-US" dirty="0">
                <a:solidFill>
                  <a:schemeClr val="tx1"/>
                </a:solidFill>
              </a:rPr>
              <a:t>The disallowed loss of $400,000 is treated as additional net operating loss.</a:t>
            </a:r>
          </a:p>
          <a:p>
            <a:pPr marL="1371600" lvl="2" indent="-457200" algn="just"/>
            <a:r>
              <a:rPr lang="en-US" dirty="0">
                <a:solidFill>
                  <a:schemeClr val="tx1"/>
                </a:solidFill>
              </a:rPr>
              <a:t>Total 2018 Net Operating Loss:</a:t>
            </a:r>
          </a:p>
          <a:p>
            <a:pPr marL="1828800" lvl="3" indent="0" algn="just">
              <a:buNone/>
              <a:tabLst>
                <a:tab pos="4572000" algn="l"/>
              </a:tabLst>
            </a:pPr>
            <a:r>
              <a:rPr lang="en-US" dirty="0">
                <a:solidFill>
                  <a:schemeClr val="tx1"/>
                </a:solidFill>
              </a:rPr>
              <a:t>AGI		($200,000)</a:t>
            </a:r>
          </a:p>
          <a:p>
            <a:pPr marL="1828800" lvl="3" indent="0" algn="just">
              <a:buNone/>
              <a:tabLst>
                <a:tab pos="5084763" algn="l"/>
              </a:tabLst>
            </a:pPr>
            <a:r>
              <a:rPr lang="en-US" dirty="0">
                <a:solidFill>
                  <a:schemeClr val="tx1"/>
                </a:solidFill>
              </a:rPr>
              <a:t>Excess Business Loss	</a:t>
            </a:r>
            <a:r>
              <a:rPr lang="en-US" u="sng" dirty="0">
                <a:solidFill>
                  <a:schemeClr val="tx1"/>
                </a:solidFill>
              </a:rPr>
              <a:t>($400,000)</a:t>
            </a:r>
          </a:p>
          <a:p>
            <a:pPr marL="1828800" lvl="3" indent="0" algn="just">
              <a:buNone/>
              <a:tabLst>
                <a:tab pos="5084763" algn="l"/>
              </a:tabLst>
            </a:pPr>
            <a:r>
              <a:rPr lang="en-US" dirty="0">
                <a:solidFill>
                  <a:schemeClr val="tx1"/>
                </a:solidFill>
              </a:rPr>
              <a:t>Total Net Operating Loss	($600,000)	</a:t>
            </a:r>
          </a:p>
          <a:p>
            <a:endParaRPr lang="en-US" dirty="0"/>
          </a:p>
        </p:txBody>
      </p:sp>
      <p:sp>
        <p:nvSpPr>
          <p:cNvPr id="3" name="Text Placeholder 2">
            <a:extLst>
              <a:ext uri="{FF2B5EF4-FFF2-40B4-BE49-F238E27FC236}">
                <a16:creationId xmlns:a16="http://schemas.microsoft.com/office/drawing/2014/main" id="{5A0D972B-B229-42CB-B916-94486D15CB03}"/>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1046145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592A7-3F1B-44A5-B4C2-EA69B49F8F22}"/>
              </a:ext>
            </a:extLst>
          </p:cNvPr>
          <p:cNvSpPr>
            <a:spLocks noGrp="1"/>
          </p:cNvSpPr>
          <p:nvPr>
            <p:ph type="body" sz="quarter" idx="10"/>
          </p:nvPr>
        </p:nvSpPr>
        <p:spPr/>
        <p:txBody>
          <a:bodyPr/>
          <a:lstStyle/>
          <a:p>
            <a:pPr marL="457200" indent="-457200" algn="just"/>
            <a:r>
              <a:rPr lang="en-US" b="1" u="sng" dirty="0">
                <a:solidFill>
                  <a:schemeClr val="tx1"/>
                </a:solidFill>
              </a:rPr>
              <a:t>CARES Act:</a:t>
            </a:r>
          </a:p>
          <a:p>
            <a:pPr marL="901696" lvl="1" indent="-457200" algn="just">
              <a:buFont typeface="Arial" panose="020B0604020202020204" pitchFamily="34" charset="0"/>
              <a:buChar char="•"/>
            </a:pPr>
            <a:r>
              <a:rPr lang="en-US" b="1" u="sng" dirty="0">
                <a:solidFill>
                  <a:schemeClr val="tx1"/>
                </a:solidFill>
              </a:rPr>
              <a:t>Modification of rules relating to net operating loss (NOL) carrybacks.</a:t>
            </a:r>
          </a:p>
          <a:p>
            <a:pPr marL="1358895" lvl="2" indent="-457200" algn="just"/>
            <a:r>
              <a:rPr lang="en-US" dirty="0">
                <a:solidFill>
                  <a:schemeClr val="tx1"/>
                </a:solidFill>
              </a:rPr>
              <a:t>NOLs arising in a tax year beginning after December 31, 2017 and before January 1, 2021 can be carried back to each of the five tax years preceding the tax year of such loss. </a:t>
            </a:r>
          </a:p>
          <a:p>
            <a:pPr marL="1358895" lvl="2" indent="-457200" algn="just"/>
            <a:r>
              <a:rPr lang="en-US" dirty="0">
                <a:solidFill>
                  <a:schemeClr val="tx1"/>
                </a:solidFill>
              </a:rPr>
              <a:t>Election can be made to forego the carryback period (needs to be done by the due date of the 2020 tax return).</a:t>
            </a:r>
          </a:p>
          <a:p>
            <a:pPr marL="1358895" lvl="2" indent="-457200" algn="just"/>
            <a:r>
              <a:rPr lang="en-US" dirty="0">
                <a:solidFill>
                  <a:schemeClr val="tx1"/>
                </a:solidFill>
              </a:rPr>
              <a:t>Carryback Refund Claims for 2019 loss are due December 31, 2020.</a:t>
            </a:r>
          </a:p>
          <a:p>
            <a:pPr marL="1358895" lvl="2" indent="-457200" algn="just"/>
            <a:r>
              <a:rPr lang="en-US" dirty="0">
                <a:solidFill>
                  <a:schemeClr val="tx1"/>
                </a:solidFill>
              </a:rPr>
              <a:t>Losses prior to 2019 can be carried back but amended returns must be filed to claim the refund.</a:t>
            </a:r>
          </a:p>
          <a:p>
            <a:endParaRPr lang="en-US" dirty="0"/>
          </a:p>
        </p:txBody>
      </p:sp>
      <p:sp>
        <p:nvSpPr>
          <p:cNvPr id="3" name="Text Placeholder 2">
            <a:extLst>
              <a:ext uri="{FF2B5EF4-FFF2-40B4-BE49-F238E27FC236}">
                <a16:creationId xmlns:a16="http://schemas.microsoft.com/office/drawing/2014/main" id="{1E349185-C7B5-4061-89BB-31612BDB4877}"/>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294608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BBABB-C283-4D50-8730-F80583CC3B30}"/>
              </a:ext>
            </a:extLst>
          </p:cNvPr>
          <p:cNvSpPr>
            <a:spLocks noGrp="1"/>
          </p:cNvSpPr>
          <p:nvPr>
            <p:ph type="body" sz="quarter" idx="10"/>
          </p:nvPr>
        </p:nvSpPr>
        <p:spPr/>
        <p:txBody>
          <a:bodyPr/>
          <a:lstStyle/>
          <a:p>
            <a:pPr marL="457200" indent="-457200" algn="just"/>
            <a:r>
              <a:rPr lang="en-US" b="1" u="sng" dirty="0">
                <a:solidFill>
                  <a:schemeClr val="tx1"/>
                </a:solidFill>
              </a:rPr>
              <a:t>Modification of rules relating to net operating loss (NOL) carrybacks.</a:t>
            </a:r>
            <a:endParaRPr lang="en-US" b="1" dirty="0">
              <a:solidFill>
                <a:schemeClr val="tx1"/>
              </a:solidFill>
            </a:endParaRPr>
          </a:p>
          <a:p>
            <a:pPr marL="914400" lvl="1" indent="-457200" algn="just">
              <a:buFont typeface="Arial" panose="020B0604020202020204" pitchFamily="34" charset="0"/>
              <a:buChar char="•"/>
            </a:pPr>
            <a:r>
              <a:rPr lang="en-US" sz="1800" dirty="0">
                <a:solidFill>
                  <a:schemeClr val="tx1"/>
                </a:solidFill>
              </a:rPr>
              <a:t>EXAMPLE:</a:t>
            </a:r>
          </a:p>
          <a:p>
            <a:pPr marL="1371600" lvl="2" indent="-457200" algn="just"/>
            <a:r>
              <a:rPr lang="en-US" dirty="0">
                <a:solidFill>
                  <a:schemeClr val="tx1"/>
                </a:solidFill>
              </a:rPr>
              <a:t>$600,000 NOL generated in 2018.</a:t>
            </a:r>
          </a:p>
          <a:p>
            <a:pPr marL="1371600" lvl="2" indent="-457200" algn="just"/>
            <a:r>
              <a:rPr lang="en-US" dirty="0">
                <a:solidFill>
                  <a:schemeClr val="tx1"/>
                </a:solidFill>
              </a:rPr>
              <a:t>Option to Carryback to 2013 or carryforward to 2019 &amp; 2020.</a:t>
            </a:r>
          </a:p>
          <a:p>
            <a:pPr marL="1371600" lvl="2" indent="-457200" algn="just"/>
            <a:r>
              <a:rPr lang="en-US" dirty="0">
                <a:solidFill>
                  <a:schemeClr val="tx1"/>
                </a:solidFill>
              </a:rPr>
              <a:t>Income in 2013 is the same as 2020:</a:t>
            </a:r>
          </a:p>
          <a:p>
            <a:pPr marL="1828800" lvl="3" indent="0" algn="just">
              <a:buNone/>
              <a:tabLst>
                <a:tab pos="4114800" algn="l"/>
              </a:tabLst>
            </a:pPr>
            <a:r>
              <a:rPr lang="en-US" dirty="0">
                <a:solidFill>
                  <a:schemeClr val="tx1"/>
                </a:solidFill>
              </a:rPr>
              <a:t>Taxpayer Wages	$150,000</a:t>
            </a:r>
          </a:p>
          <a:p>
            <a:pPr marL="1828800" lvl="3" indent="0" algn="just">
              <a:buNone/>
              <a:tabLst>
                <a:tab pos="4114800" algn="l"/>
              </a:tabLst>
            </a:pPr>
            <a:r>
              <a:rPr lang="en-US" dirty="0">
                <a:solidFill>
                  <a:schemeClr val="tx1"/>
                </a:solidFill>
              </a:rPr>
              <a:t>Spouse Wages	$150,000</a:t>
            </a:r>
          </a:p>
          <a:p>
            <a:pPr marL="1828800" lvl="3" indent="0" algn="just">
              <a:buNone/>
              <a:tabLst>
                <a:tab pos="4114800" algn="l"/>
              </a:tabLst>
            </a:pPr>
            <a:r>
              <a:rPr lang="en-US" dirty="0">
                <a:solidFill>
                  <a:schemeClr val="tx1"/>
                </a:solidFill>
              </a:rPr>
              <a:t>S-Corp Income	</a:t>
            </a:r>
            <a:r>
              <a:rPr lang="en-US" u="sng" dirty="0">
                <a:solidFill>
                  <a:schemeClr val="tx1"/>
                </a:solidFill>
              </a:rPr>
              <a:t>$300,000</a:t>
            </a:r>
          </a:p>
          <a:p>
            <a:pPr marL="1828800" lvl="3" indent="0" algn="just">
              <a:buNone/>
              <a:tabLst>
                <a:tab pos="4114800" algn="l"/>
              </a:tabLst>
            </a:pPr>
            <a:r>
              <a:rPr lang="en-US" dirty="0">
                <a:solidFill>
                  <a:schemeClr val="tx1"/>
                </a:solidFill>
              </a:rPr>
              <a:t>Total AGI	$600,000</a:t>
            </a:r>
          </a:p>
          <a:p>
            <a:endParaRPr lang="en-US" dirty="0"/>
          </a:p>
        </p:txBody>
      </p:sp>
      <p:sp>
        <p:nvSpPr>
          <p:cNvPr id="3" name="Text Placeholder 2">
            <a:extLst>
              <a:ext uri="{FF2B5EF4-FFF2-40B4-BE49-F238E27FC236}">
                <a16:creationId xmlns:a16="http://schemas.microsoft.com/office/drawing/2014/main" id="{EAABCDE8-F6BB-4340-99E0-B38BC7047CEE}"/>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334343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C0700-71E6-4226-99AC-A7A3CF2C1B71}"/>
              </a:ext>
            </a:extLst>
          </p:cNvPr>
          <p:cNvSpPr>
            <a:spLocks noGrp="1"/>
          </p:cNvSpPr>
          <p:nvPr>
            <p:ph type="body" sz="quarter" idx="10"/>
          </p:nvPr>
        </p:nvSpPr>
        <p:spPr/>
        <p:txBody>
          <a:bodyPr/>
          <a:lstStyle/>
          <a:p>
            <a:pPr marL="457200" indent="-457200" algn="just">
              <a:buFont typeface="Arial" panose="020B0604020202020204" pitchFamily="34" charset="0"/>
              <a:buChar char="•"/>
            </a:pPr>
            <a:r>
              <a:rPr lang="en-US" b="1" u="sng" dirty="0">
                <a:solidFill>
                  <a:schemeClr val="tx1"/>
                </a:solidFill>
              </a:rPr>
              <a:t>Excess Business Loss and NOL Carryback.</a:t>
            </a:r>
            <a:endParaRPr lang="en-US" u="sng" dirty="0">
              <a:solidFill>
                <a:schemeClr val="tx1"/>
              </a:solidFill>
            </a:endParaRPr>
          </a:p>
          <a:p>
            <a:pPr marL="914400" lvl="1" indent="-457200" algn="just">
              <a:buFont typeface="Arial" panose="020B0604020202020204" pitchFamily="34" charset="0"/>
              <a:buChar char="•"/>
            </a:pPr>
            <a:r>
              <a:rPr lang="en-US" sz="1800" dirty="0">
                <a:solidFill>
                  <a:schemeClr val="tx1"/>
                </a:solidFill>
              </a:rPr>
              <a:t>EXAMPLE:</a:t>
            </a:r>
          </a:p>
          <a:p>
            <a:pPr marL="844545" lvl="2" indent="0" algn="just">
              <a:buNone/>
              <a:tabLst>
                <a:tab pos="4627563" algn="ctr"/>
                <a:tab pos="6569075" algn="ctr"/>
              </a:tabLst>
            </a:pPr>
            <a:r>
              <a:rPr lang="en-US" sz="1900" dirty="0">
                <a:solidFill>
                  <a:schemeClr val="tx1"/>
                </a:solidFill>
              </a:rPr>
              <a:t>	</a:t>
            </a:r>
            <a:r>
              <a:rPr lang="en-US" sz="1900" u="sng" dirty="0">
                <a:solidFill>
                  <a:schemeClr val="tx1"/>
                </a:solidFill>
              </a:rPr>
              <a:t>2020</a:t>
            </a:r>
            <a:r>
              <a:rPr lang="en-US" sz="1900" dirty="0">
                <a:solidFill>
                  <a:schemeClr val="tx1"/>
                </a:solidFill>
              </a:rPr>
              <a:t>	</a:t>
            </a:r>
            <a:r>
              <a:rPr lang="en-US" sz="1900" u="sng" dirty="0">
                <a:solidFill>
                  <a:schemeClr val="tx1"/>
                </a:solidFill>
              </a:rPr>
              <a:t>2013</a:t>
            </a:r>
          </a:p>
          <a:p>
            <a:pPr marL="1371600" lvl="2" indent="0" algn="just">
              <a:buNone/>
            </a:pPr>
            <a:r>
              <a:rPr lang="en-US" dirty="0">
                <a:solidFill>
                  <a:schemeClr val="tx1"/>
                </a:solidFill>
              </a:rPr>
              <a:t>AGI			 $600,000		 $600,000</a:t>
            </a:r>
          </a:p>
          <a:p>
            <a:pPr marL="1371600" lvl="2" indent="0" algn="just">
              <a:buNone/>
            </a:pPr>
            <a:r>
              <a:rPr lang="en-US" dirty="0">
                <a:solidFill>
                  <a:schemeClr val="tx1"/>
                </a:solidFill>
              </a:rPr>
              <a:t>QBI 			($  60,000) 	              0</a:t>
            </a:r>
          </a:p>
          <a:p>
            <a:pPr marL="1371600" lvl="2" indent="0" algn="just">
              <a:buNone/>
            </a:pPr>
            <a:r>
              <a:rPr lang="en-US" dirty="0">
                <a:solidFill>
                  <a:schemeClr val="tx1"/>
                </a:solidFill>
              </a:rPr>
              <a:t>Standard Deduction	</a:t>
            </a:r>
            <a:r>
              <a:rPr lang="en-US" u="sng" dirty="0">
                <a:solidFill>
                  <a:schemeClr val="tx1"/>
                </a:solidFill>
              </a:rPr>
              <a:t>($  24,800)	</a:t>
            </a:r>
            <a:r>
              <a:rPr lang="en-US" dirty="0">
                <a:solidFill>
                  <a:schemeClr val="tx1"/>
                </a:solidFill>
              </a:rPr>
              <a:t>	</a:t>
            </a:r>
            <a:r>
              <a:rPr lang="en-US" u="sng" dirty="0">
                <a:solidFill>
                  <a:schemeClr val="tx1"/>
                </a:solidFill>
              </a:rPr>
              <a:t>($  12,200)</a:t>
            </a:r>
          </a:p>
          <a:p>
            <a:pPr marL="1371600" lvl="2" indent="0" algn="just">
              <a:buNone/>
            </a:pPr>
            <a:r>
              <a:rPr lang="en-US" dirty="0">
                <a:solidFill>
                  <a:schemeClr val="tx1"/>
                </a:solidFill>
              </a:rPr>
              <a:t>Taxable Income		 $515,200		 $587,800</a:t>
            </a:r>
          </a:p>
          <a:p>
            <a:pPr marL="1371600" lvl="2" indent="0" algn="just">
              <a:buNone/>
            </a:pPr>
            <a:r>
              <a:rPr lang="en-US" dirty="0">
                <a:solidFill>
                  <a:schemeClr val="tx1"/>
                </a:solidFill>
              </a:rPr>
              <a:t>Federal Tax		 $129,910		 $180,415</a:t>
            </a:r>
          </a:p>
          <a:p>
            <a:endParaRPr lang="en-US" dirty="0"/>
          </a:p>
        </p:txBody>
      </p:sp>
      <p:sp>
        <p:nvSpPr>
          <p:cNvPr id="3" name="Text Placeholder 2">
            <a:extLst>
              <a:ext uri="{FF2B5EF4-FFF2-40B4-BE49-F238E27FC236}">
                <a16:creationId xmlns:a16="http://schemas.microsoft.com/office/drawing/2014/main" id="{26F2A342-BDDF-4187-ADDB-53199CE819E6}"/>
              </a:ext>
            </a:extLst>
          </p:cNvPr>
          <p:cNvSpPr>
            <a:spLocks noGrp="1"/>
          </p:cNvSpPr>
          <p:nvPr>
            <p:ph type="body" sz="quarter" idx="11"/>
          </p:nvPr>
        </p:nvSpPr>
        <p:spPr/>
        <p:txBody>
          <a:bodyPr/>
          <a:lstStyle/>
          <a:p>
            <a:r>
              <a:rPr lang="en-US" dirty="0"/>
              <a:t>Excess Business Losses and Net Operating Losses</a:t>
            </a:r>
          </a:p>
        </p:txBody>
      </p:sp>
    </p:spTree>
    <p:extLst>
      <p:ext uri="{BB962C8B-B14F-4D97-AF65-F5344CB8AC3E}">
        <p14:creationId xmlns:p14="http://schemas.microsoft.com/office/powerpoint/2010/main" val="3587114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43F42-04A6-497B-84AD-913B2EEFD0D5}"/>
              </a:ext>
            </a:extLst>
          </p:cNvPr>
          <p:cNvSpPr>
            <a:spLocks noGrp="1"/>
          </p:cNvSpPr>
          <p:nvPr>
            <p:ph type="body" sz="quarter" idx="10"/>
          </p:nvPr>
        </p:nvSpPr>
        <p:spPr>
          <a:xfrm>
            <a:off x="762000" y="1143000"/>
            <a:ext cx="7620000" cy="3429000"/>
          </a:xfrm>
        </p:spPr>
        <p:txBody>
          <a:bodyPr>
            <a:normAutofit/>
          </a:bodyPr>
          <a:lstStyle/>
          <a:p>
            <a:pPr marL="457200" indent="-457200" algn="just"/>
            <a:r>
              <a:rPr lang="en-US" b="1" u="sng" dirty="0">
                <a:solidFill>
                  <a:schemeClr val="tx1"/>
                </a:solidFill>
              </a:rPr>
              <a:t>Details of the Biden Tax Plan</a:t>
            </a:r>
            <a:endParaRPr lang="en-US" b="1" dirty="0">
              <a:solidFill>
                <a:schemeClr val="tx1"/>
              </a:solidFill>
            </a:endParaRPr>
          </a:p>
          <a:p>
            <a:pPr marL="914400" lvl="1" indent="-457200" algn="just">
              <a:buFont typeface="Arial" panose="020B0604020202020204" pitchFamily="34" charset="0"/>
              <a:buChar char="•"/>
            </a:pPr>
            <a:r>
              <a:rPr lang="en-US" sz="1800" dirty="0">
                <a:solidFill>
                  <a:schemeClr val="tx1"/>
                </a:solidFill>
              </a:rPr>
              <a:t>Phases out the qualified business income deduction (Section 199A) for filers with taxable income above $400,000.</a:t>
            </a:r>
          </a:p>
          <a:p>
            <a:pPr marL="914400" lvl="1" indent="-457200" algn="just">
              <a:buFont typeface="Arial" panose="020B0604020202020204" pitchFamily="34" charset="0"/>
              <a:buChar char="•"/>
            </a:pPr>
            <a:r>
              <a:rPr lang="en-US" sz="1800" dirty="0">
                <a:solidFill>
                  <a:schemeClr val="tx1"/>
                </a:solidFill>
              </a:rPr>
              <a:t>EXAMPLE:</a:t>
            </a:r>
          </a:p>
          <a:p>
            <a:pPr marL="457200" lvl="1" indent="0" algn="just">
              <a:buNone/>
              <a:tabLst>
                <a:tab pos="4572000" algn="ctr"/>
                <a:tab pos="6569075" algn="ctr"/>
              </a:tabLst>
            </a:pPr>
            <a:r>
              <a:rPr lang="en-US" sz="1800" dirty="0">
                <a:solidFill>
                  <a:schemeClr val="tx1"/>
                </a:solidFill>
              </a:rPr>
              <a:t>	</a:t>
            </a:r>
            <a:r>
              <a:rPr lang="en-US" sz="1800" u="sng" dirty="0">
                <a:solidFill>
                  <a:schemeClr val="tx1"/>
                </a:solidFill>
              </a:rPr>
              <a:t>2020</a:t>
            </a:r>
            <a:r>
              <a:rPr lang="en-US" sz="1800" dirty="0">
                <a:solidFill>
                  <a:schemeClr val="tx1"/>
                </a:solidFill>
              </a:rPr>
              <a:t>	</a:t>
            </a:r>
            <a:r>
              <a:rPr lang="en-US" sz="1800" u="sng" dirty="0">
                <a:solidFill>
                  <a:schemeClr val="tx1"/>
                </a:solidFill>
              </a:rPr>
              <a:t>Biden Plan</a:t>
            </a:r>
          </a:p>
          <a:p>
            <a:pPr marL="1371600" lvl="2" indent="0" algn="just">
              <a:buNone/>
            </a:pPr>
            <a:r>
              <a:rPr lang="en-US" dirty="0">
                <a:solidFill>
                  <a:schemeClr val="tx1"/>
                </a:solidFill>
              </a:rPr>
              <a:t>AGI			 $600,000		 $600,000</a:t>
            </a:r>
          </a:p>
          <a:p>
            <a:pPr marL="1371600" lvl="2" indent="0" algn="just">
              <a:buNone/>
            </a:pPr>
            <a:r>
              <a:rPr lang="en-US" dirty="0">
                <a:solidFill>
                  <a:schemeClr val="tx1"/>
                </a:solidFill>
              </a:rPr>
              <a:t>QBI 			($  60,000) 	              0</a:t>
            </a:r>
          </a:p>
          <a:p>
            <a:pPr marL="1371600" lvl="2" indent="0" algn="just">
              <a:buNone/>
            </a:pPr>
            <a:r>
              <a:rPr lang="en-US" dirty="0">
                <a:solidFill>
                  <a:schemeClr val="tx1"/>
                </a:solidFill>
              </a:rPr>
              <a:t>Standard Deduction	</a:t>
            </a:r>
            <a:r>
              <a:rPr lang="en-US" u="sng" dirty="0">
                <a:solidFill>
                  <a:schemeClr val="tx1"/>
                </a:solidFill>
              </a:rPr>
              <a:t>($  24,800)</a:t>
            </a:r>
            <a:r>
              <a:rPr lang="en-US" dirty="0">
                <a:solidFill>
                  <a:schemeClr val="tx1"/>
                </a:solidFill>
              </a:rPr>
              <a:t>		</a:t>
            </a:r>
            <a:r>
              <a:rPr lang="en-US" u="sng" dirty="0">
                <a:solidFill>
                  <a:schemeClr val="tx1"/>
                </a:solidFill>
              </a:rPr>
              <a:t>($  24,800)</a:t>
            </a:r>
          </a:p>
          <a:p>
            <a:pPr marL="1371600" lvl="2" indent="0" algn="just">
              <a:buNone/>
            </a:pPr>
            <a:r>
              <a:rPr lang="en-US" dirty="0">
                <a:solidFill>
                  <a:schemeClr val="tx1"/>
                </a:solidFill>
              </a:rPr>
              <a:t>Taxable Income		 $515,200		 $575,200</a:t>
            </a:r>
          </a:p>
          <a:p>
            <a:pPr marL="1371600" lvl="2" indent="0" algn="just">
              <a:buNone/>
            </a:pPr>
            <a:r>
              <a:rPr lang="en-US" dirty="0">
                <a:solidFill>
                  <a:schemeClr val="tx1"/>
                </a:solidFill>
              </a:rPr>
              <a:t>Federal Tax		 $129,910		 $150,910</a:t>
            </a:r>
          </a:p>
          <a:p>
            <a:pPr lvl="1"/>
            <a:endParaRPr lang="en-US" dirty="0">
              <a:solidFill>
                <a:schemeClr val="tx1"/>
              </a:solidFill>
            </a:endParaRPr>
          </a:p>
        </p:txBody>
      </p:sp>
      <p:sp>
        <p:nvSpPr>
          <p:cNvPr id="3" name="Text Placeholder 2">
            <a:extLst>
              <a:ext uri="{FF2B5EF4-FFF2-40B4-BE49-F238E27FC236}">
                <a16:creationId xmlns:a16="http://schemas.microsoft.com/office/drawing/2014/main" id="{B0E4E6C3-B7CE-4DCA-82FF-F8D3928AFC7A}"/>
              </a:ext>
            </a:extLst>
          </p:cNvPr>
          <p:cNvSpPr>
            <a:spLocks noGrp="1"/>
          </p:cNvSpPr>
          <p:nvPr>
            <p:ph type="body" sz="quarter" idx="11"/>
          </p:nvPr>
        </p:nvSpPr>
        <p:spPr/>
        <p:txBody>
          <a:bodyPr/>
          <a:lstStyle/>
          <a:p>
            <a:pPr algn="ctr"/>
            <a:r>
              <a:rPr lang="en-US" dirty="0"/>
              <a:t>Future Legislation</a:t>
            </a:r>
          </a:p>
          <a:p>
            <a:endParaRPr lang="en-US" dirty="0"/>
          </a:p>
        </p:txBody>
      </p:sp>
    </p:spTree>
    <p:extLst>
      <p:ext uri="{BB962C8B-B14F-4D97-AF65-F5344CB8AC3E}">
        <p14:creationId xmlns:p14="http://schemas.microsoft.com/office/powerpoint/2010/main" val="89150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19A45-0D30-473D-A8FF-CB8BCAF04B1F}"/>
              </a:ext>
            </a:extLst>
          </p:cNvPr>
          <p:cNvSpPr/>
          <p:nvPr/>
        </p:nvSpPr>
        <p:spPr>
          <a:xfrm>
            <a:off x="0" y="1760221"/>
            <a:ext cx="9144000" cy="206502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 name="Title 1">
            <a:extLst>
              <a:ext uri="{FF2B5EF4-FFF2-40B4-BE49-F238E27FC236}">
                <a16:creationId xmlns:a16="http://schemas.microsoft.com/office/drawing/2014/main" id="{11C88881-5EE3-4E72-903B-020F124027D8}"/>
              </a:ext>
            </a:extLst>
          </p:cNvPr>
          <p:cNvSpPr txBox="1">
            <a:spLocks/>
          </p:cNvSpPr>
          <p:nvPr/>
        </p:nvSpPr>
        <p:spPr>
          <a:xfrm>
            <a:off x="1005842" y="2381250"/>
            <a:ext cx="714756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4000" b="1" dirty="0">
                <a:latin typeface="Calibri" panose="020F0502020204030204" pitchFamily="34" charset="0"/>
                <a:cs typeface="Calibri" panose="020F0502020204030204" pitchFamily="34" charset="0"/>
              </a:rPr>
              <a:t>New York State Treatment of Federal Changes Under the </a:t>
            </a:r>
          </a:p>
          <a:p>
            <a:pPr algn="ctr"/>
            <a:r>
              <a:rPr lang="en-US" sz="4000" b="1" dirty="0">
                <a:latin typeface="Calibri" panose="020F0502020204030204" pitchFamily="34" charset="0"/>
                <a:cs typeface="Calibri" panose="020F0502020204030204" pitchFamily="34" charset="0"/>
              </a:rPr>
              <a:t>CARES Act</a:t>
            </a:r>
          </a:p>
        </p:txBody>
      </p:sp>
    </p:spTree>
    <p:extLst>
      <p:ext uri="{BB962C8B-B14F-4D97-AF65-F5344CB8AC3E}">
        <p14:creationId xmlns:p14="http://schemas.microsoft.com/office/powerpoint/2010/main" val="1011194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23E5A-D16E-4ED7-BF3B-5B6F7142602B}"/>
              </a:ext>
            </a:extLst>
          </p:cNvPr>
          <p:cNvSpPr>
            <a:spLocks noGrp="1"/>
          </p:cNvSpPr>
          <p:nvPr>
            <p:ph type="body" sz="quarter" idx="10"/>
          </p:nvPr>
        </p:nvSpPr>
        <p:spPr>
          <a:xfrm>
            <a:off x="685800" y="800100"/>
            <a:ext cx="7924800" cy="4038600"/>
          </a:xfrm>
        </p:spPr>
        <p:txBody>
          <a:bodyPr>
            <a:normAutofit fontScale="92500" lnSpcReduction="20000"/>
          </a:bodyPr>
          <a:lstStyle/>
          <a:p>
            <a:pPr algn="just"/>
            <a:r>
              <a:rPr lang="en-US" dirty="0">
                <a:solidFill>
                  <a:schemeClr val="tx1"/>
                </a:solidFill>
              </a:rPr>
              <a:t>On April 3, 2020, New York became the first state to decouple from several features of the CARES Act for corporate business and personal income taxes.  The State decoupling extended to New York City taxes, as well.</a:t>
            </a:r>
          </a:p>
          <a:p>
            <a:pPr lvl="1" algn="just">
              <a:buFont typeface="Arial" panose="020B0604020202020204" pitchFamily="34" charset="0"/>
              <a:buChar char="•"/>
            </a:pPr>
            <a:r>
              <a:rPr lang="en-US" b="1" u="sng" dirty="0">
                <a:solidFill>
                  <a:schemeClr val="tx1"/>
                </a:solidFill>
              </a:rPr>
              <a:t>Business Interest Expense – Section 163(j):</a:t>
            </a:r>
          </a:p>
          <a:p>
            <a:pPr lvl="2" algn="just"/>
            <a:r>
              <a:rPr lang="en-US" sz="1800" dirty="0">
                <a:solidFill>
                  <a:schemeClr val="tx1"/>
                </a:solidFill>
              </a:rPr>
              <a:t>By decoupling, the State will not follow the CARES Act’s increasing the limitation from 30% of ATI to 50% of ATI for the 2019 and 2020 tax years.  Thus a separate IRC Section 163(j) calculation and tracking of the New York limit will be required along with any resulting carryover of excess interest expense not utilized.</a:t>
            </a:r>
          </a:p>
          <a:p>
            <a:pPr lvl="1" algn="just">
              <a:buFont typeface="Arial" panose="020B0604020202020204" pitchFamily="34" charset="0"/>
              <a:buChar char="•"/>
            </a:pPr>
            <a:r>
              <a:rPr lang="en-US" b="1" u="sng" dirty="0">
                <a:solidFill>
                  <a:schemeClr val="tx1"/>
                </a:solidFill>
              </a:rPr>
              <a:t>Net Operating Losses:</a:t>
            </a:r>
          </a:p>
          <a:p>
            <a:pPr lvl="2" algn="just"/>
            <a:r>
              <a:rPr lang="en-US" dirty="0">
                <a:solidFill>
                  <a:schemeClr val="tx1"/>
                </a:solidFill>
              </a:rPr>
              <a:t>New York provides its own NOL deduction and carryback rules and had already decoupled from the Federal rules prior to the CARES Act modifications.</a:t>
            </a:r>
          </a:p>
          <a:p>
            <a:pPr lvl="2" algn="just"/>
            <a:r>
              <a:rPr lang="en-US" dirty="0">
                <a:solidFill>
                  <a:schemeClr val="tx1"/>
                </a:solidFill>
              </a:rPr>
              <a:t>New York has not adopted the NOL carryback amendment of five years, as provided by the CARES Act.  The NOL carryback period for New York is two years.</a:t>
            </a:r>
          </a:p>
          <a:p>
            <a:pPr lvl="2" algn="just"/>
            <a:r>
              <a:rPr lang="en-US" dirty="0">
                <a:solidFill>
                  <a:schemeClr val="tx1"/>
                </a:solidFill>
              </a:rPr>
              <a:t>New York has not adopted the temporary suspension of the NOL limitation under the CARES Act.  As a result, the NOL deduction is still subject to the taxable income limitation of 80% for New York.</a:t>
            </a:r>
          </a:p>
          <a:p>
            <a:pPr lvl="2"/>
            <a:endParaRPr lang="en-US" b="1" u="sng" dirty="0">
              <a:solidFill>
                <a:schemeClr val="tx1"/>
              </a:solidFill>
            </a:endParaRPr>
          </a:p>
          <a:p>
            <a:endParaRPr lang="en-US" dirty="0"/>
          </a:p>
        </p:txBody>
      </p:sp>
      <p:sp>
        <p:nvSpPr>
          <p:cNvPr id="3" name="Text Placeholder 2">
            <a:extLst>
              <a:ext uri="{FF2B5EF4-FFF2-40B4-BE49-F238E27FC236}">
                <a16:creationId xmlns:a16="http://schemas.microsoft.com/office/drawing/2014/main" id="{02FB8EF5-9DBB-4B02-A94E-8736E19CC011}"/>
              </a:ext>
            </a:extLst>
          </p:cNvPr>
          <p:cNvSpPr>
            <a:spLocks noGrp="1"/>
          </p:cNvSpPr>
          <p:nvPr>
            <p:ph type="body" sz="quarter" idx="11"/>
          </p:nvPr>
        </p:nvSpPr>
        <p:spPr/>
        <p:txBody>
          <a:bodyPr>
            <a:normAutofit fontScale="92500"/>
          </a:bodyPr>
          <a:lstStyle/>
          <a:p>
            <a:r>
              <a:rPr lang="en-US" dirty="0"/>
              <a:t>NYS Treatment of Federal Changes Under the CARES Act</a:t>
            </a:r>
          </a:p>
        </p:txBody>
      </p:sp>
    </p:spTree>
    <p:extLst>
      <p:ext uri="{BB962C8B-B14F-4D97-AF65-F5344CB8AC3E}">
        <p14:creationId xmlns:p14="http://schemas.microsoft.com/office/powerpoint/2010/main" val="40543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D8708-DE8F-4182-9F35-3134D465F887}"/>
              </a:ext>
            </a:extLst>
          </p:cNvPr>
          <p:cNvSpPr>
            <a:spLocks noGrp="1"/>
          </p:cNvSpPr>
          <p:nvPr>
            <p:ph type="body" sz="quarter" idx="10"/>
          </p:nvPr>
        </p:nvSpPr>
        <p:spPr>
          <a:xfrm>
            <a:off x="838200" y="952500"/>
            <a:ext cx="7620000" cy="3886200"/>
          </a:xfrm>
        </p:spPr>
        <p:txBody>
          <a:bodyPr>
            <a:normAutofit/>
          </a:bodyPr>
          <a:lstStyle/>
          <a:p>
            <a:pPr lvl="1" algn="just">
              <a:buFont typeface="Arial" panose="020B0604020202020204" pitchFamily="34" charset="0"/>
              <a:buChar char="•"/>
            </a:pPr>
            <a:r>
              <a:rPr lang="en-US" b="1" u="sng" dirty="0">
                <a:solidFill>
                  <a:schemeClr val="tx1"/>
                </a:solidFill>
              </a:rPr>
              <a:t>Excess Business Losses:</a:t>
            </a:r>
          </a:p>
          <a:p>
            <a:pPr lvl="2" algn="just"/>
            <a:r>
              <a:rPr lang="en-US" dirty="0">
                <a:solidFill>
                  <a:schemeClr val="tx1"/>
                </a:solidFill>
              </a:rPr>
              <a:t>New York will continue to limit Excess Business Losses.  As a result, affected State taxpayers must track and modify their allowable and limited Excess Business Losses independent of the amounts provided under the CARES Act used for Federal purposes.</a:t>
            </a:r>
          </a:p>
          <a:p>
            <a:pPr lvl="1" algn="just">
              <a:buFont typeface="Arial" panose="020B0604020202020204" pitchFamily="34" charset="0"/>
              <a:buChar char="•"/>
            </a:pPr>
            <a:r>
              <a:rPr lang="en-US" b="1" u="sng" dirty="0">
                <a:solidFill>
                  <a:schemeClr val="tx1"/>
                </a:solidFill>
              </a:rPr>
              <a:t>Qualified Improvement Property (QIP):</a:t>
            </a:r>
          </a:p>
          <a:p>
            <a:pPr lvl="2" algn="just"/>
            <a:r>
              <a:rPr lang="en-US" dirty="0">
                <a:solidFill>
                  <a:schemeClr val="tx1"/>
                </a:solidFill>
              </a:rPr>
              <a:t>New York has decoupled from the provisions under the CARES Act allowing taxpayers to designate QIP property placed in service after December 31, 2017, as 15-year property, eligible for 100% bonus depreciation.  As a result, The State will require taxpayers who placed QIP into service during 2018 through 2020 to expense the cost over a 39-year life.  This will create additional differences between Federal and State depreciation computations.</a:t>
            </a:r>
          </a:p>
          <a:p>
            <a:endParaRPr lang="en-US" dirty="0"/>
          </a:p>
        </p:txBody>
      </p:sp>
      <p:sp>
        <p:nvSpPr>
          <p:cNvPr id="3" name="Text Placeholder 2">
            <a:extLst>
              <a:ext uri="{FF2B5EF4-FFF2-40B4-BE49-F238E27FC236}">
                <a16:creationId xmlns:a16="http://schemas.microsoft.com/office/drawing/2014/main" id="{EECF5BFB-8EC0-4152-95D2-0B7CCF100DD6}"/>
              </a:ext>
            </a:extLst>
          </p:cNvPr>
          <p:cNvSpPr>
            <a:spLocks noGrp="1"/>
          </p:cNvSpPr>
          <p:nvPr>
            <p:ph type="body" sz="quarter" idx="11"/>
          </p:nvPr>
        </p:nvSpPr>
        <p:spPr/>
        <p:txBody>
          <a:bodyPr>
            <a:normAutofit fontScale="92500"/>
          </a:bodyPr>
          <a:lstStyle/>
          <a:p>
            <a:r>
              <a:rPr lang="en-US" dirty="0"/>
              <a:t>NYS Treatment of Federal Changes Under the CARES Act</a:t>
            </a:r>
          </a:p>
          <a:p>
            <a:endParaRPr lang="en-US" dirty="0"/>
          </a:p>
        </p:txBody>
      </p:sp>
    </p:spTree>
    <p:extLst>
      <p:ext uri="{BB962C8B-B14F-4D97-AF65-F5344CB8AC3E}">
        <p14:creationId xmlns:p14="http://schemas.microsoft.com/office/powerpoint/2010/main" val="305860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19A45-0D30-473D-A8FF-CB8BCAF04B1F}"/>
              </a:ext>
            </a:extLst>
          </p:cNvPr>
          <p:cNvSpPr/>
          <p:nvPr/>
        </p:nvSpPr>
        <p:spPr>
          <a:xfrm>
            <a:off x="0" y="1760221"/>
            <a:ext cx="9144000" cy="206502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 name="Title 1">
            <a:extLst>
              <a:ext uri="{FF2B5EF4-FFF2-40B4-BE49-F238E27FC236}">
                <a16:creationId xmlns:a16="http://schemas.microsoft.com/office/drawing/2014/main" id="{11C88881-5EE3-4E72-903B-020F124027D8}"/>
              </a:ext>
            </a:extLst>
          </p:cNvPr>
          <p:cNvSpPr txBox="1">
            <a:spLocks/>
          </p:cNvSpPr>
          <p:nvPr/>
        </p:nvSpPr>
        <p:spPr>
          <a:xfrm>
            <a:off x="1005842" y="2381250"/>
            <a:ext cx="714756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4000" b="1" dirty="0">
                <a:latin typeface="Calibri" panose="020F0502020204030204" pitchFamily="34" charset="0"/>
                <a:cs typeface="Calibri" panose="020F0502020204030204" pitchFamily="34" charset="0"/>
              </a:rPr>
              <a:t>New York State New Paid Leave for COVID-19</a:t>
            </a:r>
          </a:p>
        </p:txBody>
      </p:sp>
    </p:spTree>
    <p:extLst>
      <p:ext uri="{BB962C8B-B14F-4D97-AF65-F5344CB8AC3E}">
        <p14:creationId xmlns:p14="http://schemas.microsoft.com/office/powerpoint/2010/main" val="100310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B2AB0A-5111-4A67-9C55-49A13225F349}"/>
              </a:ext>
            </a:extLst>
          </p:cNvPr>
          <p:cNvSpPr/>
          <p:nvPr/>
        </p:nvSpPr>
        <p:spPr>
          <a:xfrm>
            <a:off x="-4482" y="1638300"/>
            <a:ext cx="9144000" cy="229446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Calibri"/>
            </a:endParaRPr>
          </a:p>
        </p:txBody>
      </p:sp>
      <p:sp>
        <p:nvSpPr>
          <p:cNvPr id="6" name="Title 1">
            <a:extLst>
              <a:ext uri="{FF2B5EF4-FFF2-40B4-BE49-F238E27FC236}">
                <a16:creationId xmlns:a16="http://schemas.microsoft.com/office/drawing/2014/main" id="{3541439E-04F3-45C3-AFF5-D9AD29FA3BD9}"/>
              </a:ext>
            </a:extLst>
          </p:cNvPr>
          <p:cNvSpPr txBox="1">
            <a:spLocks/>
          </p:cNvSpPr>
          <p:nvPr/>
        </p:nvSpPr>
        <p:spPr>
          <a:xfrm>
            <a:off x="672851" y="2095500"/>
            <a:ext cx="7789333" cy="1212850"/>
          </a:xfrm>
          <a:prstGeom prst="rect">
            <a:avLst/>
          </a:prstGeom>
        </p:spPr>
        <p:txBody>
          <a:bodyPr vert="horz" lIns="101600" tIns="50800" rIns="101600" bIns="5080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4400" b="1" dirty="0">
                <a:latin typeface="Myriad Pro" panose="020B0503030403020204" pitchFamily="34" charset="0"/>
              </a:rPr>
              <a:t>2020 Presidential Candidates</a:t>
            </a:r>
          </a:p>
          <a:p>
            <a:pPr algn="ctr"/>
            <a:r>
              <a:rPr lang="en-US" sz="4400" b="1" dirty="0">
                <a:latin typeface="Myriad Pro" panose="020B0503030403020204" pitchFamily="34" charset="0"/>
              </a:rPr>
              <a:t> Tax Proposals</a:t>
            </a:r>
            <a:endParaRPr lang="en-JM" sz="4222" b="1" dirty="0">
              <a:latin typeface="Myriad Pro" panose="020B0503030403020204" pitchFamily="34" charset="0"/>
            </a:endParaRPr>
          </a:p>
        </p:txBody>
      </p:sp>
    </p:spTree>
    <p:extLst>
      <p:ext uri="{BB962C8B-B14F-4D97-AF65-F5344CB8AC3E}">
        <p14:creationId xmlns:p14="http://schemas.microsoft.com/office/powerpoint/2010/main" val="1510403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5EE56-48A3-49FB-BAF4-91A5990EF77C}"/>
              </a:ext>
            </a:extLst>
          </p:cNvPr>
          <p:cNvSpPr>
            <a:spLocks noGrp="1"/>
          </p:cNvSpPr>
          <p:nvPr>
            <p:ph type="body" sz="quarter" idx="10"/>
          </p:nvPr>
        </p:nvSpPr>
        <p:spPr>
          <a:xfrm>
            <a:off x="838200" y="1104900"/>
            <a:ext cx="7696200" cy="3962400"/>
          </a:xfrm>
        </p:spPr>
        <p:txBody>
          <a:bodyPr/>
          <a:lstStyle/>
          <a:p>
            <a:pPr algn="just"/>
            <a:r>
              <a:rPr lang="en-US" sz="1800" dirty="0">
                <a:solidFill>
                  <a:schemeClr val="tx1">
                    <a:lumMod val="75000"/>
                    <a:lumOff val="25000"/>
                  </a:schemeClr>
                </a:solidFill>
              </a:rPr>
              <a:t>Legislation was signed on March 18, 2020, job protection and pay was provided for New York employees who have been quarantined due to COVID-19.</a:t>
            </a:r>
          </a:p>
          <a:p>
            <a:pPr algn="just"/>
            <a:r>
              <a:rPr lang="en-US" sz="1800" dirty="0">
                <a:solidFill>
                  <a:schemeClr val="tx1">
                    <a:lumMod val="75000"/>
                    <a:lumOff val="25000"/>
                  </a:schemeClr>
                </a:solidFill>
              </a:rPr>
              <a:t>Paid sick time for quarantine leave depends on employer size (number of employees) and annual income.</a:t>
            </a:r>
          </a:p>
          <a:p>
            <a:pPr algn="just"/>
            <a:r>
              <a:rPr lang="en-US" sz="1800" dirty="0">
                <a:solidFill>
                  <a:schemeClr val="tx1">
                    <a:lumMod val="75000"/>
                    <a:lumOff val="25000"/>
                  </a:schemeClr>
                </a:solidFill>
              </a:rPr>
              <a:t>Job protection applies for the duration of the order of quarantine or isolation.</a:t>
            </a:r>
          </a:p>
          <a:p>
            <a:pPr algn="just"/>
            <a:r>
              <a:rPr lang="en-US" sz="1800" dirty="0">
                <a:solidFill>
                  <a:schemeClr val="tx1">
                    <a:lumMod val="75000"/>
                    <a:lumOff val="25000"/>
                  </a:schemeClr>
                </a:solidFill>
              </a:rPr>
              <a:t>Employees and the employer submit forms to employer’s insurance carrier, who processes and must pay or deny within 18 days of receipt.</a:t>
            </a:r>
            <a:endParaRPr lang="en-US" dirty="0">
              <a:solidFill>
                <a:schemeClr val="tx1">
                  <a:lumMod val="75000"/>
                  <a:lumOff val="25000"/>
                </a:schemeClr>
              </a:solidFill>
            </a:endParaRPr>
          </a:p>
          <a:p>
            <a:endParaRPr lang="en-US" dirty="0"/>
          </a:p>
        </p:txBody>
      </p:sp>
      <p:sp>
        <p:nvSpPr>
          <p:cNvPr id="3" name="Text Placeholder 2">
            <a:extLst>
              <a:ext uri="{FF2B5EF4-FFF2-40B4-BE49-F238E27FC236}">
                <a16:creationId xmlns:a16="http://schemas.microsoft.com/office/drawing/2014/main" id="{3B5AE08B-C95F-488B-8399-1787DE8A8D24}"/>
              </a:ext>
            </a:extLst>
          </p:cNvPr>
          <p:cNvSpPr>
            <a:spLocks noGrp="1"/>
          </p:cNvSpPr>
          <p:nvPr>
            <p:ph type="body" sz="quarter" idx="11"/>
          </p:nvPr>
        </p:nvSpPr>
        <p:spPr/>
        <p:txBody>
          <a:bodyPr/>
          <a:lstStyle/>
          <a:p>
            <a:r>
              <a:rPr lang="en-US" dirty="0"/>
              <a:t>Paid Leave for COVID-19</a:t>
            </a:r>
          </a:p>
        </p:txBody>
      </p:sp>
    </p:spTree>
    <p:extLst>
      <p:ext uri="{BB962C8B-B14F-4D97-AF65-F5344CB8AC3E}">
        <p14:creationId xmlns:p14="http://schemas.microsoft.com/office/powerpoint/2010/main" val="3643666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25E21A-F16E-4B95-A780-C80F2AE15254}"/>
              </a:ext>
            </a:extLst>
          </p:cNvPr>
          <p:cNvSpPr>
            <a:spLocks noGrp="1"/>
          </p:cNvSpPr>
          <p:nvPr>
            <p:ph type="body" sz="quarter" idx="11"/>
          </p:nvPr>
        </p:nvSpPr>
        <p:spPr/>
        <p:txBody>
          <a:bodyPr/>
          <a:lstStyle/>
          <a:p>
            <a:r>
              <a:rPr lang="en-US" dirty="0"/>
              <a:t>Paid Leave for COVID-19</a:t>
            </a:r>
          </a:p>
        </p:txBody>
      </p:sp>
      <p:sp>
        <p:nvSpPr>
          <p:cNvPr id="4" name="Slide Number Placeholder 3">
            <a:extLst>
              <a:ext uri="{FF2B5EF4-FFF2-40B4-BE49-F238E27FC236}">
                <a16:creationId xmlns:a16="http://schemas.microsoft.com/office/drawing/2014/main" id="{6939DE90-3083-4B70-A0FF-56F5AC2EAF23}"/>
              </a:ext>
            </a:extLst>
          </p:cNvPr>
          <p:cNvSpPr>
            <a:spLocks noGrp="1"/>
          </p:cNvSpPr>
          <p:nvPr>
            <p:ph type="sldNum" sz="quarter" idx="12"/>
          </p:nvPr>
        </p:nvSpPr>
        <p:spPr/>
        <p:txBody>
          <a:bodyPr/>
          <a:lstStyle/>
          <a:p>
            <a:fld id="{48F12DB7-7720-4327-9D04-3917AAF3DE22}" type="slidenum">
              <a:rPr lang="en-US" smtClean="0"/>
              <a:pPr/>
              <a:t>31</a:t>
            </a:fld>
            <a:endParaRPr lang="en-US" dirty="0"/>
          </a:p>
        </p:txBody>
      </p:sp>
      <p:sp>
        <p:nvSpPr>
          <p:cNvPr id="5" name="TextBox 4">
            <a:extLst>
              <a:ext uri="{FF2B5EF4-FFF2-40B4-BE49-F238E27FC236}">
                <a16:creationId xmlns:a16="http://schemas.microsoft.com/office/drawing/2014/main" id="{C1AA931D-11A2-4F94-B3CE-F93B32E14817}"/>
              </a:ext>
            </a:extLst>
          </p:cNvPr>
          <p:cNvSpPr txBox="1"/>
          <p:nvPr/>
        </p:nvSpPr>
        <p:spPr>
          <a:xfrm>
            <a:off x="838200" y="3695701"/>
            <a:ext cx="7391400" cy="923330"/>
          </a:xfrm>
          <a:prstGeom prst="rect">
            <a:avLst/>
          </a:prstGeom>
          <a:noFill/>
        </p:spPr>
        <p:txBody>
          <a:bodyPr wrap="square" rtlCol="0">
            <a:spAutoFit/>
          </a:bodyPr>
          <a:lstStyle/>
          <a:p>
            <a:pPr algn="just"/>
            <a:r>
              <a:rPr lang="en-US" dirty="0">
                <a:solidFill>
                  <a:srgbClr val="404040"/>
                </a:solidFill>
                <a:latin typeface="Calibri" panose="020F0502020204030204" pitchFamily="34" charset="0"/>
                <a:cs typeface="Calibri" panose="020F0502020204030204" pitchFamily="34" charset="0"/>
              </a:rPr>
              <a:t>*Net income is determined based upon the employer’s previous tax year.</a:t>
            </a:r>
          </a:p>
          <a:p>
            <a:pPr algn="just"/>
            <a:endParaRPr lang="en-US" dirty="0">
              <a:solidFill>
                <a:srgbClr val="404040"/>
              </a:solidFill>
              <a:latin typeface="Calibri" panose="020F0502020204030204" pitchFamily="34" charset="0"/>
              <a:cs typeface="Calibri" panose="020F0502020204030204" pitchFamily="34" charset="0"/>
            </a:endParaRPr>
          </a:p>
          <a:p>
            <a:pPr algn="just"/>
            <a:r>
              <a:rPr lang="en-US" dirty="0">
                <a:solidFill>
                  <a:srgbClr val="404040"/>
                </a:solidFill>
                <a:latin typeface="Calibri" panose="020F0502020204030204" pitchFamily="34" charset="0"/>
                <a:cs typeface="Calibri" panose="020F0502020204030204" pitchFamily="34" charset="0"/>
              </a:rPr>
              <a:t>Note – employment size is determined as of January 1, 2020.</a:t>
            </a:r>
          </a:p>
        </p:txBody>
      </p:sp>
      <p:graphicFrame>
        <p:nvGraphicFramePr>
          <p:cNvPr id="2" name="Table 1">
            <a:extLst>
              <a:ext uri="{FF2B5EF4-FFF2-40B4-BE49-F238E27FC236}">
                <a16:creationId xmlns:a16="http://schemas.microsoft.com/office/drawing/2014/main" id="{6A428CC6-4CED-49E5-B722-C1430F95302B}"/>
              </a:ext>
            </a:extLst>
          </p:cNvPr>
          <p:cNvGraphicFramePr>
            <a:graphicFrameLocks noGrp="1"/>
          </p:cNvGraphicFramePr>
          <p:nvPr/>
        </p:nvGraphicFramePr>
        <p:xfrm>
          <a:off x="503240" y="1095969"/>
          <a:ext cx="8107360" cy="2447331"/>
        </p:xfrm>
        <a:graphic>
          <a:graphicData uri="http://schemas.openxmlformats.org/drawingml/2006/table">
            <a:tbl>
              <a:tblPr/>
              <a:tblGrid>
                <a:gridCol w="1772822">
                  <a:extLst>
                    <a:ext uri="{9D8B030D-6E8A-4147-A177-3AD203B41FA5}">
                      <a16:colId xmlns:a16="http://schemas.microsoft.com/office/drawing/2014/main" val="1998622409"/>
                    </a:ext>
                  </a:extLst>
                </a:gridCol>
                <a:gridCol w="1772822">
                  <a:extLst>
                    <a:ext uri="{9D8B030D-6E8A-4147-A177-3AD203B41FA5}">
                      <a16:colId xmlns:a16="http://schemas.microsoft.com/office/drawing/2014/main" val="3211553848"/>
                    </a:ext>
                  </a:extLst>
                </a:gridCol>
                <a:gridCol w="1520572">
                  <a:extLst>
                    <a:ext uri="{9D8B030D-6E8A-4147-A177-3AD203B41FA5}">
                      <a16:colId xmlns:a16="http://schemas.microsoft.com/office/drawing/2014/main" val="2258638588"/>
                    </a:ext>
                  </a:extLst>
                </a:gridCol>
                <a:gridCol w="1520572">
                  <a:extLst>
                    <a:ext uri="{9D8B030D-6E8A-4147-A177-3AD203B41FA5}">
                      <a16:colId xmlns:a16="http://schemas.microsoft.com/office/drawing/2014/main" val="2393513109"/>
                    </a:ext>
                  </a:extLst>
                </a:gridCol>
                <a:gridCol w="1520572">
                  <a:extLst>
                    <a:ext uri="{9D8B030D-6E8A-4147-A177-3AD203B41FA5}">
                      <a16:colId xmlns:a16="http://schemas.microsoft.com/office/drawing/2014/main" val="3234638265"/>
                    </a:ext>
                  </a:extLst>
                </a:gridCol>
              </a:tblGrid>
              <a:tr h="815777">
                <a:tc>
                  <a:txBody>
                    <a:bodyPr/>
                    <a:lstStyle/>
                    <a:p>
                      <a:pPr algn="ctr" fontAlgn="ctr"/>
                      <a:r>
                        <a:rPr lang="en-US" sz="1300" b="1" i="0" u="none" strike="noStrike" dirty="0">
                          <a:solidFill>
                            <a:srgbClr val="305496"/>
                          </a:solidFill>
                          <a:effectLst/>
                          <a:latin typeface="Calibri" panose="020F0502020204030204" pitchFamily="34" charset="0"/>
                        </a:rPr>
                        <a:t>1 to 10 Employees;      Net Income up to $1M*</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305496"/>
                          </a:solidFill>
                          <a:effectLst/>
                          <a:latin typeface="Calibri" panose="020F0502020204030204" pitchFamily="34" charset="0"/>
                        </a:rPr>
                        <a:t>1 to 10 Employees;      Net Income over $1M*</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305496"/>
                          </a:solidFill>
                          <a:effectLst/>
                          <a:latin typeface="Calibri" panose="020F0502020204030204" pitchFamily="34" charset="0"/>
                        </a:rPr>
                        <a:t>11 to 99 Employees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305496"/>
                          </a:solidFill>
                          <a:effectLst/>
                          <a:latin typeface="Calibri" panose="020F0502020204030204" pitchFamily="34" charset="0"/>
                        </a:rPr>
                        <a:t>100+ Employees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305496"/>
                          </a:solidFill>
                          <a:effectLst/>
                          <a:latin typeface="Calibri" panose="020F0502020204030204" pitchFamily="34" charset="0"/>
                        </a:rPr>
                        <a:t>Public Employers         (any size)</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934996"/>
                  </a:ext>
                </a:extLst>
              </a:tr>
              <a:tr h="1631554">
                <a:tc>
                  <a:txBody>
                    <a:bodyPr/>
                    <a:lstStyle/>
                    <a:p>
                      <a:pPr algn="ctr" fontAlgn="ctr"/>
                      <a:r>
                        <a:rPr lang="en-US" sz="1500" b="0" i="0" u="none" strike="noStrike" dirty="0">
                          <a:solidFill>
                            <a:srgbClr val="404040"/>
                          </a:solidFill>
                          <a:effectLst/>
                          <a:latin typeface="Calibri" panose="020F0502020204030204" pitchFamily="34" charset="0"/>
                        </a:rPr>
                        <a:t>New paid sick days are not required.  Paid Family Leave and disability benefits apply</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404040"/>
                          </a:solidFill>
                          <a:effectLst/>
                          <a:latin typeface="Calibri" panose="020F0502020204030204" pitchFamily="34" charset="0"/>
                        </a:rPr>
                        <a:t>5 paid sick days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404040"/>
                          </a:solidFill>
                          <a:effectLst/>
                          <a:latin typeface="Calibri" panose="020F0502020204030204" pitchFamily="34" charset="0"/>
                        </a:rPr>
                        <a:t>5 paid sick days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404040"/>
                          </a:solidFill>
                          <a:effectLst/>
                          <a:latin typeface="Calibri" panose="020F0502020204030204" pitchFamily="34" charset="0"/>
                        </a:rPr>
                        <a:t>14 paid sick days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404040"/>
                          </a:solidFill>
                          <a:effectLst/>
                          <a:latin typeface="Calibri" panose="020F0502020204030204" pitchFamily="34" charset="0"/>
                        </a:rPr>
                        <a:t>14 paid sick days</a:t>
                      </a:r>
                    </a:p>
                  </a:txBody>
                  <a:tcPr marL="6746" marR="6746" marT="67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360045"/>
                  </a:ext>
                </a:extLst>
              </a:tr>
            </a:tbl>
          </a:graphicData>
        </a:graphic>
      </p:graphicFrame>
    </p:spTree>
    <p:extLst>
      <p:ext uri="{BB962C8B-B14F-4D97-AF65-F5344CB8AC3E}">
        <p14:creationId xmlns:p14="http://schemas.microsoft.com/office/powerpoint/2010/main" val="284336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E33E83-D3A0-4851-AD5C-5CB1570AB8AB}"/>
              </a:ext>
            </a:extLst>
          </p:cNvPr>
          <p:cNvSpPr>
            <a:spLocks noGrp="1"/>
          </p:cNvSpPr>
          <p:nvPr>
            <p:ph type="body" sz="quarter" idx="10"/>
          </p:nvPr>
        </p:nvSpPr>
        <p:spPr>
          <a:xfrm>
            <a:off x="914400" y="1104900"/>
            <a:ext cx="7620000" cy="4038600"/>
          </a:xfrm>
        </p:spPr>
        <p:txBody>
          <a:bodyPr/>
          <a:lstStyle/>
          <a:p>
            <a:pPr algn="just"/>
            <a:r>
              <a:rPr lang="en-US" sz="1800" dirty="0">
                <a:solidFill>
                  <a:schemeClr val="tx1">
                    <a:lumMod val="75000"/>
                    <a:lumOff val="25000"/>
                  </a:schemeClr>
                </a:solidFill>
              </a:rPr>
              <a:t>Paid leave for COVID-19 does </a:t>
            </a:r>
            <a:r>
              <a:rPr lang="en-US" sz="1800" u="sng" dirty="0">
                <a:solidFill>
                  <a:schemeClr val="tx1">
                    <a:lumMod val="75000"/>
                    <a:lumOff val="25000"/>
                  </a:schemeClr>
                </a:solidFill>
              </a:rPr>
              <a:t>not</a:t>
            </a:r>
            <a:r>
              <a:rPr lang="en-US" sz="1800" dirty="0">
                <a:solidFill>
                  <a:schemeClr val="tx1">
                    <a:lumMod val="75000"/>
                    <a:lumOff val="25000"/>
                  </a:schemeClr>
                </a:solidFill>
              </a:rPr>
              <a:t> apply to quarantine required due to voluntary travel to any state affected by the NYS travel advisory.</a:t>
            </a:r>
          </a:p>
          <a:p>
            <a:pPr algn="just"/>
            <a:r>
              <a:rPr lang="en-US" sz="1800" dirty="0">
                <a:solidFill>
                  <a:schemeClr val="tx1">
                    <a:lumMod val="75000"/>
                    <a:lumOff val="25000"/>
                  </a:schemeClr>
                </a:solidFill>
              </a:rPr>
              <a:t>For paid sick leave (COVID-19), employee benefit uses their “regular rate of pay” (if they had been working).</a:t>
            </a:r>
          </a:p>
          <a:p>
            <a:pPr algn="just"/>
            <a:r>
              <a:rPr lang="en-US" sz="1800" dirty="0">
                <a:solidFill>
                  <a:schemeClr val="tx1">
                    <a:lumMod val="75000"/>
                    <a:lumOff val="25000"/>
                  </a:schemeClr>
                </a:solidFill>
              </a:rPr>
              <a:t>After COVID-19 paid leave is used, employees may be eligible to receive Paid Family Leave.</a:t>
            </a:r>
          </a:p>
          <a:p>
            <a:pPr algn="just"/>
            <a:r>
              <a:rPr lang="en-US" sz="1800" dirty="0">
                <a:solidFill>
                  <a:schemeClr val="tx1">
                    <a:lumMod val="75000"/>
                    <a:lumOff val="25000"/>
                  </a:schemeClr>
                </a:solidFill>
              </a:rPr>
              <a:t>If employee is not showing symptoms and is able to work remotely from home, COVID-19 paid leave is not available.</a:t>
            </a:r>
          </a:p>
          <a:p>
            <a:endParaRPr lang="en-US" dirty="0"/>
          </a:p>
        </p:txBody>
      </p:sp>
      <p:sp>
        <p:nvSpPr>
          <p:cNvPr id="3" name="Text Placeholder 2">
            <a:extLst>
              <a:ext uri="{FF2B5EF4-FFF2-40B4-BE49-F238E27FC236}">
                <a16:creationId xmlns:a16="http://schemas.microsoft.com/office/drawing/2014/main" id="{6C13D378-6884-4370-95D9-28005998FCED}"/>
              </a:ext>
            </a:extLst>
          </p:cNvPr>
          <p:cNvSpPr>
            <a:spLocks noGrp="1"/>
          </p:cNvSpPr>
          <p:nvPr>
            <p:ph type="body" sz="quarter" idx="11"/>
          </p:nvPr>
        </p:nvSpPr>
        <p:spPr/>
        <p:txBody>
          <a:bodyPr/>
          <a:lstStyle/>
          <a:p>
            <a:r>
              <a:rPr lang="en-US" dirty="0"/>
              <a:t>Paid Leave for COVID-19</a:t>
            </a:r>
          </a:p>
        </p:txBody>
      </p:sp>
    </p:spTree>
    <p:extLst>
      <p:ext uri="{BB962C8B-B14F-4D97-AF65-F5344CB8AC3E}">
        <p14:creationId xmlns:p14="http://schemas.microsoft.com/office/powerpoint/2010/main" val="230161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19A45-0D30-473D-A8FF-CB8BCAF04B1F}"/>
              </a:ext>
            </a:extLst>
          </p:cNvPr>
          <p:cNvSpPr/>
          <p:nvPr/>
        </p:nvSpPr>
        <p:spPr>
          <a:xfrm>
            <a:off x="0" y="1760221"/>
            <a:ext cx="9144000" cy="206502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 name="Title 1">
            <a:extLst>
              <a:ext uri="{FF2B5EF4-FFF2-40B4-BE49-F238E27FC236}">
                <a16:creationId xmlns:a16="http://schemas.microsoft.com/office/drawing/2014/main" id="{11C88881-5EE3-4E72-903B-020F124027D8}"/>
              </a:ext>
            </a:extLst>
          </p:cNvPr>
          <p:cNvSpPr txBox="1">
            <a:spLocks/>
          </p:cNvSpPr>
          <p:nvPr/>
        </p:nvSpPr>
        <p:spPr>
          <a:xfrm>
            <a:off x="1005842" y="2381250"/>
            <a:ext cx="714756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4000" b="1" dirty="0">
                <a:latin typeface="Calibri" panose="020F0502020204030204" pitchFamily="34" charset="0"/>
                <a:cs typeface="Calibri" panose="020F0502020204030204" pitchFamily="34" charset="0"/>
              </a:rPr>
              <a:t>Paycheck Protection Program</a:t>
            </a:r>
          </a:p>
        </p:txBody>
      </p:sp>
    </p:spTree>
    <p:extLst>
      <p:ext uri="{BB962C8B-B14F-4D97-AF65-F5344CB8AC3E}">
        <p14:creationId xmlns:p14="http://schemas.microsoft.com/office/powerpoint/2010/main" val="32504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30AC76-23AC-4154-A752-DBCA2254EBE4}"/>
              </a:ext>
            </a:extLst>
          </p:cNvPr>
          <p:cNvSpPr>
            <a:spLocks noGrp="1"/>
          </p:cNvSpPr>
          <p:nvPr>
            <p:ph idx="1"/>
          </p:nvPr>
        </p:nvSpPr>
        <p:spPr>
          <a:xfrm>
            <a:off x="838201" y="952500"/>
            <a:ext cx="7847014" cy="4876800"/>
          </a:xfrm>
        </p:spPr>
        <p:txBody>
          <a:bodyPr>
            <a:normAutofit/>
          </a:bodyPr>
          <a:lstStyle/>
          <a:p>
            <a:pPr lvl="0">
              <a:spcBef>
                <a:spcPts val="600"/>
              </a:spcBef>
              <a:spcAft>
                <a:spcPts val="6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The CARES Act established the PPP Loan program.</a:t>
            </a:r>
          </a:p>
          <a:p>
            <a:pPr lvl="0">
              <a:spcBef>
                <a:spcPts val="600"/>
              </a:spcBef>
              <a:spcAft>
                <a:spcPts val="6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PPP loans were made available to businesses and certain non-profit organizations </a:t>
            </a:r>
            <a:r>
              <a:rPr lang="en-US" sz="1800" b="1" u="sng" dirty="0">
                <a:solidFill>
                  <a:schemeClr val="tx1"/>
                </a:solidFill>
                <a:latin typeface="Calibri" panose="020F0502020204030204" pitchFamily="34" charset="0"/>
                <a:cs typeface="Calibri" panose="020F0502020204030204" pitchFamily="34" charset="0"/>
              </a:rPr>
              <a:t>with 500 employees or less</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(including affiliates).</a:t>
            </a:r>
          </a:p>
          <a:p>
            <a:pPr>
              <a:spcBef>
                <a:spcPts val="600"/>
              </a:spcBef>
              <a:spcAft>
                <a:spcPts val="6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Applicants have to </a:t>
            </a:r>
            <a:r>
              <a:rPr lang="en-US" sz="1800" b="1" u="sng" dirty="0">
                <a:solidFill>
                  <a:schemeClr val="tx1"/>
                </a:solidFill>
                <a:latin typeface="Calibri" panose="020F0502020204030204" pitchFamily="34" charset="0"/>
                <a:cs typeface="Calibri" panose="020F0502020204030204" pitchFamily="34" charset="0"/>
              </a:rPr>
              <a:t>certify economic need and uncertainty</a:t>
            </a:r>
            <a:r>
              <a:rPr lang="en-US" sz="1800" dirty="0">
                <a:solidFill>
                  <a:schemeClr val="tx1"/>
                </a:solidFill>
                <a:latin typeface="Calibri" panose="020F0502020204030204" pitchFamily="34" charset="0"/>
                <a:cs typeface="Calibri" panose="020F0502020204030204" pitchFamily="34" charset="0"/>
              </a:rPr>
              <a:t>.</a:t>
            </a:r>
          </a:p>
          <a:p>
            <a:pPr lvl="0" algn="just">
              <a:lnSpc>
                <a:spcPct val="120000"/>
              </a:lnSpc>
              <a:spcBef>
                <a:spcPts val="0"/>
              </a:spcBef>
              <a:spcAft>
                <a:spcPts val="6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Loan amount was determined based on </a:t>
            </a:r>
            <a:r>
              <a:rPr lang="en-US" sz="1800" b="1" u="sng" dirty="0">
                <a:solidFill>
                  <a:schemeClr val="tx1"/>
                </a:solidFill>
                <a:latin typeface="Calibri" panose="020F0502020204030204" pitchFamily="34" charset="0"/>
                <a:cs typeface="Calibri" panose="020F0502020204030204" pitchFamily="34" charset="0"/>
              </a:rPr>
              <a:t>average monthly “payroll costs”</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incurred during a base period (generally incurred in 2019) </a:t>
            </a:r>
            <a:r>
              <a:rPr lang="en-US" sz="1800" b="1" u="sng" dirty="0">
                <a:solidFill>
                  <a:schemeClr val="tx1"/>
                </a:solidFill>
                <a:latin typeface="Calibri" panose="020F0502020204030204" pitchFamily="34" charset="0"/>
                <a:cs typeface="Calibri" panose="020F0502020204030204" pitchFamily="34" charset="0"/>
              </a:rPr>
              <a:t>multiplied by 2.5</a:t>
            </a:r>
            <a:r>
              <a:rPr lang="en-US" sz="1800" dirty="0">
                <a:solidFill>
                  <a:schemeClr val="tx1"/>
                </a:solidFill>
                <a:latin typeface="Calibri" panose="020F0502020204030204" pitchFamily="34" charset="0"/>
                <a:cs typeface="Calibri" panose="020F0502020204030204" pitchFamily="34" charset="0"/>
              </a:rPr>
              <a:t>, limited to $10,000,000.</a:t>
            </a:r>
          </a:p>
          <a:p>
            <a:pPr lvl="0" algn="just">
              <a:lnSpc>
                <a:spcPct val="120000"/>
              </a:lnSpc>
              <a:spcBef>
                <a:spcPts val="0"/>
              </a:spcBef>
              <a:spcAft>
                <a:spcPts val="600"/>
              </a:spcAft>
              <a:buFont typeface="Arial" panose="020B0604020202020204" pitchFamily="34" charset="0"/>
              <a:buChar char="•"/>
            </a:pPr>
            <a:r>
              <a:rPr lang="en-US" sz="1800" b="1" u="sng" dirty="0">
                <a:solidFill>
                  <a:schemeClr val="tx1"/>
                </a:solidFill>
                <a:latin typeface="Calibri" panose="020F0502020204030204" pitchFamily="34" charset="0"/>
                <a:cs typeface="Calibri" panose="020F0502020204030204" pitchFamily="34" charset="0"/>
              </a:rPr>
              <a:t>Up to 100% of the PPP loan is forgivable</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if certain spending requirements are met during the “covered period.”</a:t>
            </a:r>
          </a:p>
          <a:p>
            <a:pPr lvl="0" algn="just">
              <a:lnSpc>
                <a:spcPct val="120000"/>
              </a:lnSpc>
              <a:spcBef>
                <a:spcPts val="0"/>
              </a:spcBef>
              <a:spcAft>
                <a:spcPts val="600"/>
              </a:spcAft>
              <a:buFont typeface="Arial" panose="020B0604020202020204" pitchFamily="34" charset="0"/>
              <a:buChar char="•"/>
            </a:pPr>
            <a:r>
              <a:rPr lang="en-US" sz="1800" b="1" u="sng" dirty="0">
                <a:solidFill>
                  <a:schemeClr val="tx1"/>
                </a:solidFill>
                <a:latin typeface="Calibri" panose="020F0502020204030204" pitchFamily="34" charset="0"/>
                <a:cs typeface="Calibri" panose="020F0502020204030204" pitchFamily="34" charset="0"/>
              </a:rPr>
              <a:t>Covered period is the 8-week or 24-week period</a:t>
            </a:r>
            <a:r>
              <a:rPr lang="en-US" sz="1800" dirty="0">
                <a:solidFill>
                  <a:schemeClr val="tx1"/>
                </a:solidFill>
                <a:latin typeface="Calibri" panose="020F0502020204030204" pitchFamily="34" charset="0"/>
                <a:cs typeface="Calibri" panose="020F0502020204030204" pitchFamily="34" charset="0"/>
              </a:rPr>
              <a:t> after the loan proceeds were disbursed.</a:t>
            </a:r>
          </a:p>
        </p:txBody>
      </p:sp>
      <p:sp>
        <p:nvSpPr>
          <p:cNvPr id="3" name="Title 2">
            <a:extLst>
              <a:ext uri="{FF2B5EF4-FFF2-40B4-BE49-F238E27FC236}">
                <a16:creationId xmlns:a16="http://schemas.microsoft.com/office/drawing/2014/main" id="{97CAA7B3-E8F0-4386-AB86-FA84ABA8272C}"/>
              </a:ext>
            </a:extLst>
          </p:cNvPr>
          <p:cNvSpPr>
            <a:spLocks noGrp="1"/>
          </p:cNvSpPr>
          <p:nvPr>
            <p:ph type="title"/>
          </p:nvPr>
        </p:nvSpPr>
        <p:spPr>
          <a:xfrm>
            <a:off x="648493" y="571500"/>
            <a:ext cx="7847013" cy="152400"/>
          </a:xfrm>
        </p:spPr>
        <p:txBody>
          <a:bodyPr>
            <a:noAutofit/>
          </a:bodyPr>
          <a:lstStyle/>
          <a:p>
            <a:pPr defTabSz="1219175">
              <a:lnSpc>
                <a:spcPct val="80000"/>
              </a:lnSpc>
            </a:pPr>
            <a:r>
              <a:rPr lang="en-US" sz="2800" spc="-173" dirty="0">
                <a:solidFill>
                  <a:srgbClr val="0C4DA9"/>
                </a:solidFill>
                <a:latin typeface="Calibri" panose="020F0502020204030204" pitchFamily="34" charset="0"/>
                <a:cs typeface="Calibri" panose="020F0502020204030204" pitchFamily="34" charset="0"/>
              </a:rPr>
              <a:t>Paycheck Protection Program (PPP)</a:t>
            </a:r>
            <a:br>
              <a:rPr lang="en-US" sz="2800" spc="-173" dirty="0">
                <a:solidFill>
                  <a:srgbClr val="0C4DA9"/>
                </a:solidFill>
                <a:latin typeface="Calibri" panose="020F0502020204030204" pitchFamily="34" charset="0"/>
                <a:cs typeface="Calibri" panose="020F0502020204030204" pitchFamily="34" charset="0"/>
              </a:rPr>
            </a:br>
            <a:endParaRPr lang="en-US" sz="2800" spc="-173" dirty="0">
              <a:solidFill>
                <a:srgbClr val="0C4DA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428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8706E-8FD9-4CCC-B3F8-0BCD064B57AD}"/>
              </a:ext>
            </a:extLst>
          </p:cNvPr>
          <p:cNvSpPr>
            <a:spLocks noGrp="1"/>
          </p:cNvSpPr>
          <p:nvPr>
            <p:ph idx="1"/>
          </p:nvPr>
        </p:nvSpPr>
        <p:spPr>
          <a:xfrm>
            <a:off x="613877" y="723900"/>
            <a:ext cx="8072923" cy="4648199"/>
          </a:xfrm>
        </p:spPr>
        <p:txBody>
          <a:bodyPr>
            <a:noAutofit/>
          </a:bodyPr>
          <a:lstStyle/>
          <a:p>
            <a:pPr algn="just">
              <a:spcBef>
                <a:spcPts val="0"/>
              </a:spcBef>
              <a:spcAft>
                <a:spcPts val="1000"/>
              </a:spcAft>
            </a:pPr>
            <a:r>
              <a:rPr lang="en-US" sz="1700" dirty="0">
                <a:solidFill>
                  <a:schemeClr val="tx1"/>
                </a:solidFill>
                <a:latin typeface="Calibri" panose="020F0502020204030204" pitchFamily="34" charset="0"/>
                <a:cs typeface="Calibri" panose="020F0502020204030204" pitchFamily="34" charset="0"/>
              </a:rPr>
              <a:t>An eligible recipient applying for a covered loan </a:t>
            </a:r>
            <a:r>
              <a:rPr lang="en-US" sz="1700" b="1" u="sng" dirty="0">
                <a:solidFill>
                  <a:schemeClr val="tx1"/>
                </a:solidFill>
                <a:latin typeface="Calibri" panose="020F0502020204030204" pitchFamily="34" charset="0"/>
                <a:cs typeface="Calibri" panose="020F0502020204030204" pitchFamily="34" charset="0"/>
              </a:rPr>
              <a:t>must make a good faith certification</a:t>
            </a:r>
            <a:r>
              <a:rPr lang="en-US" sz="1700" dirty="0">
                <a:solidFill>
                  <a:schemeClr val="tx1"/>
                </a:solidFill>
                <a:latin typeface="Calibri" panose="020F0502020204030204" pitchFamily="34" charset="0"/>
                <a:cs typeface="Calibri" panose="020F0502020204030204" pitchFamily="34" charset="0"/>
              </a:rPr>
              <a:t> to the lender that:</a:t>
            </a:r>
          </a:p>
          <a:p>
            <a:pPr lvl="1" algn="just">
              <a:spcBef>
                <a:spcPts val="0"/>
              </a:spcBef>
              <a:spcAft>
                <a:spcPts val="10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The </a:t>
            </a:r>
            <a:r>
              <a:rPr lang="en-US" sz="1700" b="1" u="sng" dirty="0">
                <a:solidFill>
                  <a:schemeClr val="tx1"/>
                </a:solidFill>
                <a:latin typeface="Calibri" panose="020F0502020204030204" pitchFamily="34" charset="0"/>
                <a:cs typeface="Calibri" panose="020F0502020204030204" pitchFamily="34" charset="0"/>
              </a:rPr>
              <a:t>uncertainty of current economic conditions makes necessary</a:t>
            </a:r>
            <a:r>
              <a:rPr lang="en-US" sz="1700" b="1" dirty="0">
                <a:solidFill>
                  <a:schemeClr val="tx1"/>
                </a:solidFill>
                <a:latin typeface="Calibri" panose="020F0502020204030204" pitchFamily="34" charset="0"/>
                <a:cs typeface="Calibri" panose="020F0502020204030204" pitchFamily="34" charset="0"/>
              </a:rPr>
              <a:t> </a:t>
            </a:r>
            <a:r>
              <a:rPr lang="en-US" sz="1700" dirty="0">
                <a:solidFill>
                  <a:schemeClr val="tx1"/>
                </a:solidFill>
                <a:latin typeface="Calibri" panose="020F0502020204030204" pitchFamily="34" charset="0"/>
                <a:cs typeface="Calibri" panose="020F0502020204030204" pitchFamily="34" charset="0"/>
              </a:rPr>
              <a:t>the loan request to support the ongoing operations of the eligible recipient.</a:t>
            </a:r>
          </a:p>
          <a:p>
            <a:pPr lvl="1" algn="just">
              <a:spcBef>
                <a:spcPts val="0"/>
              </a:spcBef>
              <a:spcAft>
                <a:spcPts val="10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The borrower is taking into account their current business activity and their ability to </a:t>
            </a:r>
            <a:r>
              <a:rPr lang="en-US" sz="1700" b="1" u="sng" dirty="0">
                <a:solidFill>
                  <a:schemeClr val="tx1"/>
                </a:solidFill>
                <a:latin typeface="Calibri" panose="020F0502020204030204" pitchFamily="34" charset="0"/>
                <a:cs typeface="Calibri" panose="020F0502020204030204" pitchFamily="34" charset="0"/>
              </a:rPr>
              <a:t>access other sources of liquidity</a:t>
            </a:r>
            <a:r>
              <a:rPr lang="en-US" sz="1700" dirty="0">
                <a:solidFill>
                  <a:schemeClr val="tx1"/>
                </a:solidFill>
                <a:latin typeface="Calibri" panose="020F0502020204030204" pitchFamily="34" charset="0"/>
                <a:cs typeface="Calibri" panose="020F0502020204030204" pitchFamily="34" charset="0"/>
              </a:rPr>
              <a:t> to support their ongoing operations </a:t>
            </a:r>
            <a:r>
              <a:rPr lang="en-US" sz="1700" b="1" u="sng" dirty="0">
                <a:solidFill>
                  <a:schemeClr val="tx1"/>
                </a:solidFill>
                <a:latin typeface="Calibri" panose="020F0502020204030204" pitchFamily="34" charset="0"/>
                <a:cs typeface="Calibri" panose="020F0502020204030204" pitchFamily="34" charset="0"/>
              </a:rPr>
              <a:t>in a manner that is not significantly detrimental to the business. </a:t>
            </a:r>
          </a:p>
          <a:p>
            <a:pPr lvl="1" algn="just">
              <a:spcBef>
                <a:spcPts val="0"/>
              </a:spcBef>
              <a:spcAft>
                <a:spcPts val="1000"/>
              </a:spcAft>
              <a:buFont typeface="Arial" panose="020B0604020202020204" pitchFamily="34" charset="0"/>
              <a:buChar char="•"/>
            </a:pPr>
            <a:r>
              <a:rPr lang="en-US" sz="1700" dirty="0">
                <a:solidFill>
                  <a:schemeClr val="tx1"/>
                </a:solidFill>
                <a:latin typeface="Calibri" panose="020F0502020204030204" pitchFamily="34" charset="0"/>
                <a:cs typeface="Calibri" panose="020F0502020204030204" pitchFamily="34" charset="0"/>
              </a:rPr>
              <a:t>The borrower will </a:t>
            </a:r>
            <a:r>
              <a:rPr lang="en-US" sz="1700" b="1" u="sng" dirty="0">
                <a:solidFill>
                  <a:schemeClr val="tx1"/>
                </a:solidFill>
                <a:latin typeface="Calibri" panose="020F0502020204030204" pitchFamily="34" charset="0"/>
                <a:cs typeface="Calibri" panose="020F0502020204030204" pitchFamily="34" charset="0"/>
              </a:rPr>
              <a:t>use the funds to retain workers</a:t>
            </a:r>
            <a:r>
              <a:rPr lang="en-US" sz="1700" b="1" dirty="0">
                <a:solidFill>
                  <a:schemeClr val="tx1"/>
                </a:solidFill>
                <a:latin typeface="Calibri" panose="020F0502020204030204" pitchFamily="34" charset="0"/>
                <a:cs typeface="Calibri" panose="020F0502020204030204" pitchFamily="34" charset="0"/>
              </a:rPr>
              <a:t> </a:t>
            </a:r>
            <a:r>
              <a:rPr lang="en-US" sz="1700" dirty="0">
                <a:solidFill>
                  <a:schemeClr val="tx1"/>
                </a:solidFill>
                <a:latin typeface="Calibri" panose="020F0502020204030204" pitchFamily="34" charset="0"/>
                <a:cs typeface="Calibri" panose="020F0502020204030204" pitchFamily="34" charset="0"/>
              </a:rPr>
              <a:t>and maintain payroll or </a:t>
            </a:r>
            <a:r>
              <a:rPr lang="en-US" sz="1700" b="1" u="sng" dirty="0">
                <a:solidFill>
                  <a:schemeClr val="tx1"/>
                </a:solidFill>
                <a:latin typeface="Calibri" panose="020F0502020204030204" pitchFamily="34" charset="0"/>
                <a:cs typeface="Calibri" panose="020F0502020204030204" pitchFamily="34" charset="0"/>
              </a:rPr>
              <a:t>make mortgage, lease, and utility payments</a:t>
            </a:r>
            <a:r>
              <a:rPr lang="en-US" sz="1700" dirty="0">
                <a:solidFill>
                  <a:schemeClr val="tx1"/>
                </a:solidFill>
                <a:latin typeface="Calibri" panose="020F0502020204030204" pitchFamily="34" charset="0"/>
                <a:cs typeface="Calibri" panose="020F0502020204030204" pitchFamily="34" charset="0"/>
              </a:rPr>
              <a:t>.</a:t>
            </a:r>
          </a:p>
          <a:p>
            <a:pPr lvl="2" algn="just">
              <a:spcBef>
                <a:spcPts val="0"/>
              </a:spcBef>
              <a:spcAft>
                <a:spcPts val="1000"/>
              </a:spcAft>
            </a:pPr>
            <a:r>
              <a:rPr lang="en-US" sz="1700" b="1" u="sng" dirty="0">
                <a:solidFill>
                  <a:schemeClr val="tx1"/>
                </a:solidFill>
                <a:latin typeface="Calibri" panose="020F0502020204030204" pitchFamily="34" charset="0"/>
                <a:cs typeface="Calibri" panose="020F0502020204030204" pitchFamily="34" charset="0"/>
              </a:rPr>
              <a:t>Note, there appears to be no tracing rule as to the use of the proceeds</a:t>
            </a:r>
            <a:r>
              <a:rPr lang="en-US" sz="1700" dirty="0">
                <a:solidFill>
                  <a:schemeClr val="tx1"/>
                </a:solidFill>
                <a:latin typeface="Calibri" panose="020F0502020204030204" pitchFamily="34" charset="0"/>
                <a:cs typeface="Calibri" panose="020F0502020204030204" pitchFamily="34" charset="0"/>
              </a:rPr>
              <a:t>.</a:t>
            </a:r>
          </a:p>
          <a:p>
            <a:pPr lvl="1" algn="just">
              <a:spcBef>
                <a:spcPts val="0"/>
              </a:spcBef>
              <a:spcAft>
                <a:spcPts val="1000"/>
              </a:spcAft>
              <a:buFont typeface="Arial" panose="020B0604020202020204" pitchFamily="34" charset="0"/>
              <a:buChar char="•"/>
            </a:pPr>
            <a:r>
              <a:rPr lang="en-US" sz="1700" b="1" u="sng" dirty="0">
                <a:solidFill>
                  <a:schemeClr val="tx1"/>
                </a:solidFill>
                <a:latin typeface="Calibri" panose="020F0502020204030204" pitchFamily="34" charset="0"/>
                <a:cs typeface="Calibri" panose="020F0502020204030204" pitchFamily="34" charset="0"/>
              </a:rPr>
              <a:t>Not more than 40% (was 25%</a:t>
            </a:r>
            <a:r>
              <a:rPr lang="en-US" sz="1700" b="1" dirty="0">
                <a:solidFill>
                  <a:schemeClr val="tx1"/>
                </a:solidFill>
                <a:latin typeface="Calibri" panose="020F0502020204030204" pitchFamily="34" charset="0"/>
                <a:cs typeface="Calibri" panose="020F0502020204030204" pitchFamily="34" charset="0"/>
              </a:rPr>
              <a:t>) </a:t>
            </a:r>
            <a:r>
              <a:rPr lang="en-US" sz="1700" dirty="0">
                <a:solidFill>
                  <a:schemeClr val="tx1"/>
                </a:solidFill>
                <a:latin typeface="Calibri" panose="020F0502020204030204" pitchFamily="34" charset="0"/>
                <a:cs typeface="Calibri" panose="020F0502020204030204" pitchFamily="34" charset="0"/>
              </a:rPr>
              <a:t>of the loan proceeds will be </a:t>
            </a:r>
            <a:r>
              <a:rPr lang="en-US" sz="1700" b="1" u="sng" dirty="0">
                <a:solidFill>
                  <a:schemeClr val="tx1"/>
                </a:solidFill>
                <a:latin typeface="Calibri" panose="020F0502020204030204" pitchFamily="34" charset="0"/>
                <a:cs typeface="Calibri" panose="020F0502020204030204" pitchFamily="34" charset="0"/>
              </a:rPr>
              <a:t>used for non-payroll costs</a:t>
            </a:r>
            <a:r>
              <a:rPr lang="en-US" sz="1700" dirty="0">
                <a:solidFill>
                  <a:schemeClr val="tx1"/>
                </a:solidFill>
                <a:latin typeface="Calibri" panose="020F0502020204030204" pitchFamily="34" charset="0"/>
                <a:cs typeface="Calibri" panose="020F0502020204030204" pitchFamily="34" charset="0"/>
              </a:rPr>
              <a:t>.</a:t>
            </a:r>
          </a:p>
          <a:p>
            <a:pPr lvl="1" algn="just">
              <a:buFont typeface="Arial" panose="020B0604020202020204" pitchFamily="34" charset="0"/>
              <a:buChar char="•"/>
            </a:pPr>
            <a:endParaRPr lang="en-US" sz="1700" dirty="0">
              <a:solidFill>
                <a:schemeClr val="tx1"/>
              </a:solidFill>
              <a:latin typeface="Calibri" panose="020F0502020204030204" pitchFamily="34" charset="0"/>
              <a:cs typeface="Calibri" panose="020F0502020204030204" pitchFamily="34" charset="0"/>
            </a:endParaRPr>
          </a:p>
          <a:p>
            <a:pPr algn="just"/>
            <a:endParaRPr lang="en-US" sz="1700" dirty="0">
              <a:solidFill>
                <a:schemeClr val="tx1"/>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4B2AD595-5141-4A62-89CA-8514E64231C9}"/>
              </a:ext>
            </a:extLst>
          </p:cNvPr>
          <p:cNvSpPr txBox="1">
            <a:spLocks/>
          </p:cNvSpPr>
          <p:nvPr/>
        </p:nvSpPr>
        <p:spPr>
          <a:xfrm>
            <a:off x="971550" y="857251"/>
            <a:ext cx="7199472" cy="457200"/>
          </a:xfrm>
          <a:prstGeom prst="rect">
            <a:avLst/>
          </a:prstGeom>
        </p:spPr>
        <p:txBody>
          <a:bodyPr vert="horz" lIns="68580" tIns="34290" rIns="68580" bIns="34290" rtlCol="0" anchor="t">
            <a:norm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
        <p:nvSpPr>
          <p:cNvPr id="6" name="Title 2">
            <a:extLst>
              <a:ext uri="{FF2B5EF4-FFF2-40B4-BE49-F238E27FC236}">
                <a16:creationId xmlns:a16="http://schemas.microsoft.com/office/drawing/2014/main" id="{5A377562-5186-462C-B611-AB8F0B761F0E}"/>
              </a:ext>
            </a:extLst>
          </p:cNvPr>
          <p:cNvSpPr txBox="1">
            <a:spLocks/>
          </p:cNvSpPr>
          <p:nvPr/>
        </p:nvSpPr>
        <p:spPr>
          <a:xfrm>
            <a:off x="971550" y="161925"/>
            <a:ext cx="7473792" cy="4953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Borrower Certification Requirements</a:t>
            </a:r>
          </a:p>
        </p:txBody>
      </p:sp>
    </p:spTree>
    <p:extLst>
      <p:ext uri="{BB962C8B-B14F-4D97-AF65-F5344CB8AC3E}">
        <p14:creationId xmlns:p14="http://schemas.microsoft.com/office/powerpoint/2010/main" val="2037634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87B744-A646-4B9C-B966-C378EC27249F}"/>
              </a:ext>
            </a:extLst>
          </p:cNvPr>
          <p:cNvSpPr>
            <a:spLocks noGrp="1"/>
          </p:cNvSpPr>
          <p:nvPr>
            <p:ph idx="1"/>
          </p:nvPr>
        </p:nvSpPr>
        <p:spPr>
          <a:xfrm>
            <a:off x="720804" y="800100"/>
            <a:ext cx="7813596" cy="4800600"/>
          </a:xfrm>
        </p:spPr>
        <p:txBody>
          <a:bodyPr>
            <a:normAutofit fontScale="25000" lnSpcReduction="20000"/>
          </a:bodyPr>
          <a:lstStyle/>
          <a:p>
            <a:pPr algn="just">
              <a:spcBef>
                <a:spcPts val="0"/>
              </a:spcBef>
              <a:spcAft>
                <a:spcPts val="1000"/>
              </a:spcAft>
            </a:pPr>
            <a:r>
              <a:rPr lang="en-US" sz="5600" dirty="0">
                <a:solidFill>
                  <a:schemeClr val="tx1"/>
                </a:solidFill>
                <a:latin typeface="Calibri" panose="020F0502020204030204" pitchFamily="34" charset="0"/>
                <a:cs typeface="Calibri" panose="020F0502020204030204" pitchFamily="34" charset="0"/>
              </a:rPr>
              <a:t>An eligible recipient is eligible for forgiveness of indebtedness on a covered loan in an amount equal to the sum of the following </a:t>
            </a:r>
            <a:r>
              <a:rPr lang="en-US" sz="5600" b="1" u="sng" dirty="0">
                <a:solidFill>
                  <a:schemeClr val="tx1"/>
                </a:solidFill>
                <a:latin typeface="Calibri" panose="020F0502020204030204" pitchFamily="34" charset="0"/>
                <a:cs typeface="Calibri" panose="020F0502020204030204" pitchFamily="34" charset="0"/>
              </a:rPr>
              <a:t>costs incurred</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and </a:t>
            </a:r>
            <a:r>
              <a:rPr lang="en-US" sz="5600" b="1" u="sng" dirty="0">
                <a:solidFill>
                  <a:schemeClr val="tx1"/>
                </a:solidFill>
                <a:latin typeface="Calibri" panose="020F0502020204030204" pitchFamily="34" charset="0"/>
                <a:cs typeface="Calibri" panose="020F0502020204030204" pitchFamily="34" charset="0"/>
              </a:rPr>
              <a:t>payments made</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during </a:t>
            </a:r>
            <a:r>
              <a:rPr lang="en-US" sz="5600" b="1" u="sng" dirty="0">
                <a:solidFill>
                  <a:schemeClr val="tx1"/>
                </a:solidFill>
                <a:latin typeface="Calibri" panose="020F0502020204030204" pitchFamily="34" charset="0"/>
                <a:cs typeface="Calibri" panose="020F0502020204030204" pitchFamily="34" charset="0"/>
              </a:rPr>
              <a:t>the 8-week or 24-week period beginning on the date of the origination of a covered loan but ending not later than December 31, 2020</a:t>
            </a:r>
            <a:r>
              <a:rPr lang="en-US" sz="5600" dirty="0">
                <a:solidFill>
                  <a:schemeClr val="tx1"/>
                </a:solidFill>
                <a:latin typeface="Calibri" panose="020F0502020204030204" pitchFamily="34" charset="0"/>
                <a:cs typeface="Calibri" panose="020F0502020204030204" pitchFamily="34" charset="0"/>
              </a:rPr>
              <a:t>:</a:t>
            </a:r>
          </a:p>
          <a:p>
            <a:pPr lvl="1" algn="just">
              <a:spcBef>
                <a:spcPts val="0"/>
              </a:spcBef>
              <a:spcAft>
                <a:spcPts val="1000"/>
              </a:spcAft>
              <a:buFont typeface="Arial" panose="020B0604020202020204" pitchFamily="34" charset="0"/>
              <a:buChar char="•"/>
            </a:pPr>
            <a:r>
              <a:rPr lang="en-US" sz="5600" b="1" u="sng" dirty="0">
                <a:solidFill>
                  <a:schemeClr val="tx1"/>
                </a:solidFill>
                <a:latin typeface="Calibri" panose="020F0502020204030204" pitchFamily="34" charset="0"/>
                <a:cs typeface="Calibri" panose="020F0502020204030204" pitchFamily="34" charset="0"/>
              </a:rPr>
              <a:t>Payroll Costs</a:t>
            </a:r>
            <a:r>
              <a:rPr lang="en-US" sz="5600" dirty="0">
                <a:solidFill>
                  <a:schemeClr val="tx1"/>
                </a:solidFill>
                <a:latin typeface="Calibri" panose="020F0502020204030204" pitchFamily="34" charset="0"/>
                <a:cs typeface="Calibri" panose="020F0502020204030204" pitchFamily="34" charset="0"/>
              </a:rPr>
              <a:t> - Must be </a:t>
            </a:r>
            <a:r>
              <a:rPr lang="en-US" sz="5600" b="1" u="sng" dirty="0">
                <a:solidFill>
                  <a:schemeClr val="tx1"/>
                </a:solidFill>
                <a:latin typeface="Calibri" panose="020F0502020204030204" pitchFamily="34" charset="0"/>
                <a:cs typeface="Calibri" panose="020F0502020204030204" pitchFamily="34" charset="0"/>
              </a:rPr>
              <a:t>at least 60%</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of loan forgiveness amount.</a:t>
            </a:r>
          </a:p>
          <a:p>
            <a:pPr lvl="1" algn="just">
              <a:spcBef>
                <a:spcPts val="0"/>
              </a:spcBef>
              <a:spcAft>
                <a:spcPts val="1000"/>
              </a:spcAft>
              <a:buFont typeface="Arial" panose="020B0604020202020204" pitchFamily="34" charset="0"/>
              <a:buChar char="•"/>
            </a:pPr>
            <a:r>
              <a:rPr lang="en-US" sz="5600" b="1" u="sng" dirty="0">
                <a:solidFill>
                  <a:schemeClr val="tx1"/>
                </a:solidFill>
                <a:latin typeface="Calibri" panose="020F0502020204030204" pitchFamily="34" charset="0"/>
                <a:cs typeface="Calibri" panose="020F0502020204030204" pitchFamily="34" charset="0"/>
              </a:rPr>
              <a:t>Non-Payroll Costs</a:t>
            </a:r>
            <a:r>
              <a:rPr lang="en-US" sz="5600" dirty="0">
                <a:solidFill>
                  <a:schemeClr val="tx1"/>
                </a:solidFill>
                <a:latin typeface="Calibri" panose="020F0502020204030204" pitchFamily="34" charset="0"/>
                <a:cs typeface="Calibri" panose="020F0502020204030204" pitchFamily="34" charset="0"/>
              </a:rPr>
              <a:t> - Must </a:t>
            </a:r>
            <a:r>
              <a:rPr lang="en-US" sz="5600" b="1" u="sng" dirty="0">
                <a:solidFill>
                  <a:schemeClr val="tx1"/>
                </a:solidFill>
                <a:latin typeface="Calibri" panose="020F0502020204030204" pitchFamily="34" charset="0"/>
                <a:cs typeface="Calibri" panose="020F0502020204030204" pitchFamily="34" charset="0"/>
              </a:rPr>
              <a:t>not exceed 40%</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of loan forgiveness amount.</a:t>
            </a:r>
          </a:p>
          <a:p>
            <a:pPr lvl="2" algn="just">
              <a:spcBef>
                <a:spcPts val="0"/>
              </a:spcBef>
              <a:spcAft>
                <a:spcPts val="1000"/>
              </a:spcAft>
            </a:pPr>
            <a:r>
              <a:rPr lang="en-US" sz="5600" b="1" u="sng" dirty="0">
                <a:solidFill>
                  <a:schemeClr val="tx1"/>
                </a:solidFill>
                <a:latin typeface="Calibri" panose="020F0502020204030204" pitchFamily="34" charset="0"/>
                <a:cs typeface="Calibri" panose="020F0502020204030204" pitchFamily="34" charset="0"/>
              </a:rPr>
              <a:t>Interest Payments</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on indebtedness or a debt instrument incurred in the ordinary course of business that is: </a:t>
            </a:r>
          </a:p>
          <a:p>
            <a:pPr lvl="3" algn="just">
              <a:spcBef>
                <a:spcPts val="0"/>
              </a:spcBef>
              <a:spcAft>
                <a:spcPts val="1000"/>
              </a:spcAft>
            </a:pPr>
            <a:r>
              <a:rPr lang="en-US" sz="5600" dirty="0">
                <a:solidFill>
                  <a:schemeClr val="tx1"/>
                </a:solidFill>
                <a:latin typeface="Calibri" panose="020F0502020204030204" pitchFamily="34" charset="0"/>
                <a:cs typeface="Calibri" panose="020F0502020204030204" pitchFamily="34" charset="0"/>
              </a:rPr>
              <a:t>A liability of the borrower; </a:t>
            </a:r>
          </a:p>
          <a:p>
            <a:pPr lvl="3" algn="just">
              <a:spcBef>
                <a:spcPts val="0"/>
              </a:spcBef>
              <a:spcAft>
                <a:spcPts val="1000"/>
              </a:spcAft>
            </a:pPr>
            <a:r>
              <a:rPr lang="en-US" sz="5600" dirty="0">
                <a:solidFill>
                  <a:schemeClr val="tx1"/>
                </a:solidFill>
                <a:latin typeface="Calibri" panose="020F0502020204030204" pitchFamily="34" charset="0"/>
                <a:cs typeface="Calibri" panose="020F0502020204030204" pitchFamily="34" charset="0"/>
              </a:rPr>
              <a:t>Is a </a:t>
            </a:r>
            <a:r>
              <a:rPr lang="en-US" sz="5600" b="1" u="sng" dirty="0">
                <a:solidFill>
                  <a:schemeClr val="tx1"/>
                </a:solidFill>
                <a:latin typeface="Calibri" panose="020F0502020204030204" pitchFamily="34" charset="0"/>
                <a:cs typeface="Calibri" panose="020F0502020204030204" pitchFamily="34" charset="0"/>
              </a:rPr>
              <a:t>mortgage on real or personal property</a:t>
            </a:r>
            <a:r>
              <a:rPr lang="en-US" sz="5600" dirty="0">
                <a:solidFill>
                  <a:schemeClr val="tx1"/>
                </a:solidFill>
                <a:latin typeface="Calibri" panose="020F0502020204030204" pitchFamily="34" charset="0"/>
                <a:cs typeface="Calibri" panose="020F0502020204030204" pitchFamily="34" charset="0"/>
              </a:rPr>
              <a:t>; </a:t>
            </a:r>
            <a:r>
              <a:rPr lang="en-US" sz="5600" b="1" u="sng" dirty="0">
                <a:solidFill>
                  <a:schemeClr val="tx1"/>
                </a:solidFill>
                <a:latin typeface="Calibri" panose="020F0502020204030204" pitchFamily="34" charset="0"/>
                <a:cs typeface="Calibri" panose="020F0502020204030204" pitchFamily="34" charset="0"/>
              </a:rPr>
              <a:t>and</a:t>
            </a:r>
            <a:r>
              <a:rPr lang="en-US" sz="5600" dirty="0">
                <a:solidFill>
                  <a:schemeClr val="tx1"/>
                </a:solidFill>
                <a:latin typeface="Calibri" panose="020F0502020204030204" pitchFamily="34" charset="0"/>
                <a:cs typeface="Calibri" panose="020F0502020204030204" pitchFamily="34" charset="0"/>
              </a:rPr>
              <a:t> </a:t>
            </a:r>
          </a:p>
          <a:p>
            <a:pPr lvl="3" algn="just">
              <a:spcBef>
                <a:spcPts val="0"/>
              </a:spcBef>
              <a:spcAft>
                <a:spcPts val="1000"/>
              </a:spcAft>
            </a:pPr>
            <a:r>
              <a:rPr lang="en-US" sz="5600" dirty="0">
                <a:solidFill>
                  <a:schemeClr val="tx1"/>
                </a:solidFill>
                <a:latin typeface="Calibri" panose="020F0502020204030204" pitchFamily="34" charset="0"/>
                <a:cs typeface="Calibri" panose="020F0502020204030204" pitchFamily="34" charset="0"/>
              </a:rPr>
              <a:t>Was incurred before February 15, 2020.</a:t>
            </a:r>
          </a:p>
          <a:p>
            <a:pPr lvl="2" algn="just">
              <a:spcBef>
                <a:spcPts val="0"/>
              </a:spcBef>
              <a:spcAft>
                <a:spcPts val="1000"/>
              </a:spcAft>
            </a:pPr>
            <a:r>
              <a:rPr lang="en-US" sz="5600" b="1" u="sng" dirty="0">
                <a:solidFill>
                  <a:schemeClr val="tx1"/>
                </a:solidFill>
                <a:latin typeface="Calibri" panose="020F0502020204030204" pitchFamily="34" charset="0"/>
                <a:cs typeface="Calibri" panose="020F0502020204030204" pitchFamily="34" charset="0"/>
              </a:rPr>
              <a:t>Rent</a:t>
            </a:r>
            <a:r>
              <a:rPr lang="en-US" sz="5600" u="sng" dirty="0">
                <a:solidFill>
                  <a:schemeClr val="tx1"/>
                </a:solidFill>
                <a:latin typeface="Calibri" panose="020F0502020204030204" pitchFamily="34" charset="0"/>
                <a:cs typeface="Calibri" panose="020F0502020204030204" pitchFamily="34" charset="0"/>
              </a:rPr>
              <a:t> </a:t>
            </a:r>
            <a:r>
              <a:rPr lang="en-US" sz="5600" b="1" u="sng" dirty="0">
                <a:solidFill>
                  <a:schemeClr val="tx1"/>
                </a:solidFill>
                <a:latin typeface="Calibri" panose="020F0502020204030204" pitchFamily="34" charset="0"/>
                <a:cs typeface="Calibri" panose="020F0502020204030204" pitchFamily="34" charset="0"/>
              </a:rPr>
              <a:t>Payments</a:t>
            </a:r>
            <a:r>
              <a:rPr lang="en-US" sz="5600" dirty="0">
                <a:solidFill>
                  <a:schemeClr val="tx1"/>
                </a:solidFill>
                <a:latin typeface="Calibri" panose="020F0502020204030204" pitchFamily="34" charset="0"/>
                <a:cs typeface="Calibri" panose="020F0502020204030204" pitchFamily="34" charset="0"/>
              </a:rPr>
              <a:t> made under a lease agreement </a:t>
            </a:r>
            <a:r>
              <a:rPr lang="en-US" sz="5600" b="1" u="sng" dirty="0">
                <a:solidFill>
                  <a:schemeClr val="tx1"/>
                </a:solidFill>
                <a:latin typeface="Calibri" panose="020F0502020204030204" pitchFamily="34" charset="0"/>
                <a:cs typeface="Calibri" panose="020F0502020204030204" pitchFamily="34" charset="0"/>
              </a:rPr>
              <a:t>dated before February 15, 2020</a:t>
            </a:r>
            <a:r>
              <a:rPr lang="en-US" sz="5600" dirty="0">
                <a:solidFill>
                  <a:schemeClr val="tx1"/>
                </a:solidFill>
                <a:latin typeface="Calibri" panose="020F0502020204030204" pitchFamily="34" charset="0"/>
                <a:cs typeface="Calibri" panose="020F0502020204030204" pitchFamily="34" charset="0"/>
              </a:rPr>
              <a:t>.</a:t>
            </a:r>
          </a:p>
          <a:p>
            <a:pPr lvl="3" algn="just">
              <a:spcBef>
                <a:spcPts val="0"/>
              </a:spcBef>
              <a:spcAft>
                <a:spcPts val="1000"/>
              </a:spcAft>
            </a:pPr>
            <a:r>
              <a:rPr lang="en-US" sz="5600" dirty="0">
                <a:solidFill>
                  <a:schemeClr val="tx1"/>
                </a:solidFill>
                <a:latin typeface="Calibri" panose="020F0502020204030204" pitchFamily="34" charset="0"/>
                <a:cs typeface="Calibri" panose="020F0502020204030204" pitchFamily="34" charset="0"/>
              </a:rPr>
              <a:t>Make sure </a:t>
            </a:r>
            <a:r>
              <a:rPr lang="en-US" sz="5600" b="1" u="sng" dirty="0">
                <a:solidFill>
                  <a:schemeClr val="tx1"/>
                </a:solidFill>
                <a:latin typeface="Calibri" panose="020F0502020204030204" pitchFamily="34" charset="0"/>
                <a:cs typeface="Calibri" panose="020F0502020204030204" pitchFamily="34" charset="0"/>
              </a:rPr>
              <a:t>written related party lease agreements</a:t>
            </a:r>
            <a:r>
              <a:rPr lang="en-US" sz="5600" dirty="0">
                <a:solidFill>
                  <a:schemeClr val="tx1"/>
                </a:solidFill>
                <a:latin typeface="Calibri" panose="020F0502020204030204" pitchFamily="34" charset="0"/>
                <a:cs typeface="Calibri" panose="020F0502020204030204" pitchFamily="34" charset="0"/>
              </a:rPr>
              <a:t> are in place.</a:t>
            </a:r>
          </a:p>
          <a:p>
            <a:pPr lvl="3" algn="just">
              <a:spcBef>
                <a:spcPts val="0"/>
              </a:spcBef>
              <a:spcAft>
                <a:spcPts val="1000"/>
              </a:spcAft>
            </a:pPr>
            <a:r>
              <a:rPr lang="en-US" sz="5600" b="1" u="sng" dirty="0">
                <a:solidFill>
                  <a:schemeClr val="tx1"/>
                </a:solidFill>
                <a:latin typeface="Calibri" panose="020F0502020204030204" pitchFamily="34" charset="0"/>
                <a:cs typeface="Calibri" panose="020F0502020204030204" pitchFamily="34" charset="0"/>
              </a:rPr>
              <a:t>Related party lease payments are limited to mortgage interest owed on the property</a:t>
            </a:r>
            <a:r>
              <a:rPr lang="en-US" sz="5600" dirty="0">
                <a:solidFill>
                  <a:schemeClr val="tx1"/>
                </a:solidFill>
                <a:latin typeface="Calibri" panose="020F0502020204030204" pitchFamily="34" charset="0"/>
                <a:cs typeface="Calibri" panose="020F0502020204030204" pitchFamily="34" charset="0"/>
              </a:rPr>
              <a:t>. </a:t>
            </a:r>
          </a:p>
          <a:p>
            <a:pPr lvl="2" algn="just">
              <a:spcBef>
                <a:spcPts val="0"/>
              </a:spcBef>
              <a:spcAft>
                <a:spcPts val="1000"/>
              </a:spcAft>
            </a:pPr>
            <a:r>
              <a:rPr lang="en-US" sz="5600" b="1" u="sng" dirty="0">
                <a:solidFill>
                  <a:schemeClr val="tx1"/>
                </a:solidFill>
                <a:latin typeface="Calibri" panose="020F0502020204030204" pitchFamily="34" charset="0"/>
                <a:cs typeface="Calibri" panose="020F0502020204030204" pitchFamily="34" charset="0"/>
              </a:rPr>
              <a:t>Utility Payments</a:t>
            </a:r>
            <a:r>
              <a:rPr lang="en-US" sz="5600" b="1" dirty="0">
                <a:solidFill>
                  <a:schemeClr val="tx1"/>
                </a:solidFill>
                <a:latin typeface="Calibri" panose="020F0502020204030204" pitchFamily="34" charset="0"/>
                <a:cs typeface="Calibri" panose="020F0502020204030204" pitchFamily="34" charset="0"/>
              </a:rPr>
              <a:t> </a:t>
            </a:r>
            <a:r>
              <a:rPr lang="en-US" sz="5600" dirty="0">
                <a:solidFill>
                  <a:schemeClr val="tx1"/>
                </a:solidFill>
                <a:latin typeface="Calibri" panose="020F0502020204030204" pitchFamily="34" charset="0"/>
                <a:cs typeface="Calibri" panose="020F0502020204030204" pitchFamily="34" charset="0"/>
              </a:rPr>
              <a:t>related to the distribution of </a:t>
            </a:r>
            <a:r>
              <a:rPr lang="en-US" sz="5600" b="1" u="sng" dirty="0">
                <a:solidFill>
                  <a:schemeClr val="tx1"/>
                </a:solidFill>
                <a:latin typeface="Calibri" panose="020F0502020204030204" pitchFamily="34" charset="0"/>
                <a:cs typeface="Calibri" panose="020F0502020204030204" pitchFamily="34" charset="0"/>
              </a:rPr>
              <a:t>electricity, gas, water, transportation</a:t>
            </a:r>
            <a:r>
              <a:rPr lang="en-US" sz="5600" dirty="0">
                <a:solidFill>
                  <a:schemeClr val="tx1"/>
                </a:solidFill>
                <a:latin typeface="Calibri" panose="020F0502020204030204" pitchFamily="34" charset="0"/>
                <a:cs typeface="Calibri" panose="020F0502020204030204" pitchFamily="34" charset="0"/>
              </a:rPr>
              <a:t>, </a:t>
            </a:r>
            <a:r>
              <a:rPr lang="en-US" sz="5600" b="1" u="sng" dirty="0">
                <a:solidFill>
                  <a:schemeClr val="tx1"/>
                </a:solidFill>
                <a:latin typeface="Calibri" panose="020F0502020204030204" pitchFamily="34" charset="0"/>
                <a:cs typeface="Calibri" panose="020F0502020204030204" pitchFamily="34" charset="0"/>
              </a:rPr>
              <a:t>telephone or internet access</a:t>
            </a:r>
            <a:r>
              <a:rPr lang="en-US" sz="5600" dirty="0">
                <a:solidFill>
                  <a:schemeClr val="tx1"/>
                </a:solidFill>
                <a:latin typeface="Calibri" panose="020F0502020204030204" pitchFamily="34" charset="0"/>
                <a:cs typeface="Calibri" panose="020F0502020204030204" pitchFamily="34" charset="0"/>
              </a:rPr>
              <a:t> for which service began before February 15, 2020.</a:t>
            </a:r>
          </a:p>
          <a:p>
            <a:pPr lvl="1" algn="just">
              <a:buFont typeface="Arial" panose="020B0604020202020204" pitchFamily="34" charset="0"/>
              <a:buChar char="•"/>
            </a:pPr>
            <a:endParaRPr lang="en-US" sz="5600" dirty="0">
              <a:solidFill>
                <a:schemeClr val="tx1"/>
              </a:solidFill>
              <a:latin typeface="Calibri" panose="020F0502020204030204" pitchFamily="34" charset="0"/>
              <a:cs typeface="Calibri" panose="020F0502020204030204" pitchFamily="34" charset="0"/>
            </a:endParaRPr>
          </a:p>
          <a:p>
            <a:pPr lvl="1" algn="just">
              <a:buFont typeface="Arial" panose="020B0604020202020204" pitchFamily="34" charset="0"/>
              <a:buChar char="•"/>
            </a:pPr>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3487C1B-6BF8-4C0B-80E5-1B420C9B7213}"/>
              </a:ext>
            </a:extLst>
          </p:cNvPr>
          <p:cNvSpPr txBox="1">
            <a:spLocks/>
          </p:cNvSpPr>
          <p:nvPr/>
        </p:nvSpPr>
        <p:spPr>
          <a:xfrm>
            <a:off x="4708446" y="3829051"/>
            <a:ext cx="7199472" cy="3428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
        <p:nvSpPr>
          <p:cNvPr id="6" name="Title 2">
            <a:extLst>
              <a:ext uri="{FF2B5EF4-FFF2-40B4-BE49-F238E27FC236}">
                <a16:creationId xmlns:a16="http://schemas.microsoft.com/office/drawing/2014/main" id="{56965D7A-83CA-4699-8BC2-4AE6B9D38A1C}"/>
              </a:ext>
            </a:extLst>
          </p:cNvPr>
          <p:cNvSpPr txBox="1">
            <a:spLocks/>
          </p:cNvSpPr>
          <p:nvPr/>
        </p:nvSpPr>
        <p:spPr>
          <a:xfrm>
            <a:off x="720804" y="152400"/>
            <a:ext cx="7702392"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25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PPP Loan Forgiveness Amount</a:t>
            </a:r>
          </a:p>
        </p:txBody>
      </p:sp>
    </p:spTree>
    <p:extLst>
      <p:ext uri="{BB962C8B-B14F-4D97-AF65-F5344CB8AC3E}">
        <p14:creationId xmlns:p14="http://schemas.microsoft.com/office/powerpoint/2010/main" val="150664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F9B7AA-4CB6-4F9C-9318-CFEEDF82D57A}"/>
              </a:ext>
            </a:extLst>
          </p:cNvPr>
          <p:cNvSpPr>
            <a:spLocks noGrp="1"/>
          </p:cNvSpPr>
          <p:nvPr>
            <p:ph idx="1"/>
          </p:nvPr>
        </p:nvSpPr>
        <p:spPr>
          <a:xfrm>
            <a:off x="914400" y="747279"/>
            <a:ext cx="7848600" cy="4220442"/>
          </a:xfrm>
        </p:spPr>
        <p:txBody>
          <a:bodyPr>
            <a:noAutofit/>
          </a:bodyPr>
          <a:lstStyle/>
          <a:p>
            <a:pPr marL="0" indent="0" algn="just">
              <a:buNone/>
            </a:pPr>
            <a:r>
              <a:rPr lang="en-US" sz="1800" b="1" u="sng" dirty="0">
                <a:solidFill>
                  <a:schemeClr val="tx1"/>
                </a:solidFill>
                <a:latin typeface="Calibri" panose="020F0502020204030204" pitchFamily="34" charset="0"/>
                <a:cs typeface="Calibri" panose="020F0502020204030204" pitchFamily="34" charset="0"/>
              </a:rPr>
              <a:t>Payroll Costs Include</a:t>
            </a:r>
            <a:r>
              <a:rPr lang="en-US" sz="1800" dirty="0">
                <a:solidFill>
                  <a:schemeClr val="tx1"/>
                </a:solidFill>
                <a:latin typeface="Calibri" panose="020F0502020204030204" pitchFamily="34" charset="0"/>
                <a:cs typeface="Calibri" panose="020F0502020204030204" pitchFamily="34" charset="0"/>
              </a:rPr>
              <a:t>:</a:t>
            </a:r>
          </a:p>
          <a:p>
            <a:pPr algn="just">
              <a:spcBef>
                <a:spcPts val="1125"/>
              </a:spcBef>
            </a:pPr>
            <a:r>
              <a:rPr lang="en-US" sz="1800" dirty="0">
                <a:solidFill>
                  <a:schemeClr val="tx1"/>
                </a:solidFill>
                <a:latin typeface="Calibri" panose="020F0502020204030204" pitchFamily="34" charset="0"/>
                <a:cs typeface="Calibri" panose="020F0502020204030204" pitchFamily="34" charset="0"/>
              </a:rPr>
              <a:t>The sum of payments of any compensation with respect to employees that is a:</a:t>
            </a:r>
          </a:p>
          <a:p>
            <a:pPr lvl="1" algn="just">
              <a:buFont typeface="Arial" panose="020B0604020202020204" pitchFamily="34" charset="0"/>
              <a:buChar char="•"/>
            </a:pPr>
            <a:r>
              <a:rPr lang="en-US" sz="1800" b="1" u="sng" dirty="0">
                <a:solidFill>
                  <a:schemeClr val="tx1"/>
                </a:solidFill>
                <a:latin typeface="Calibri" panose="020F0502020204030204" pitchFamily="34" charset="0"/>
                <a:cs typeface="Calibri" panose="020F0502020204030204" pitchFamily="34" charset="0"/>
              </a:rPr>
              <a:t>Salary, wage</a:t>
            </a:r>
            <a:r>
              <a:rPr lang="en-US" sz="1800" dirty="0">
                <a:solidFill>
                  <a:schemeClr val="tx1"/>
                </a:solidFill>
                <a:latin typeface="Calibri" panose="020F0502020204030204" pitchFamily="34" charset="0"/>
                <a:cs typeface="Calibri" panose="020F0502020204030204" pitchFamily="34" charset="0"/>
              </a:rPr>
              <a:t>, commission, or similar compensation;</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Payment of </a:t>
            </a:r>
            <a:r>
              <a:rPr lang="en-US" sz="1800" b="1" u="sng" dirty="0">
                <a:solidFill>
                  <a:schemeClr val="tx1"/>
                </a:solidFill>
                <a:latin typeface="Calibri" panose="020F0502020204030204" pitchFamily="34" charset="0"/>
                <a:cs typeface="Calibri" panose="020F0502020204030204" pitchFamily="34" charset="0"/>
              </a:rPr>
              <a:t>cash tip</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or equivalent;</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Payment for </a:t>
            </a:r>
            <a:r>
              <a:rPr lang="en-US" sz="1800" b="1" u="sng" dirty="0">
                <a:solidFill>
                  <a:schemeClr val="tx1"/>
                </a:solidFill>
                <a:latin typeface="Calibri" panose="020F0502020204030204" pitchFamily="34" charset="0"/>
                <a:cs typeface="Calibri" panose="020F0502020204030204" pitchFamily="34" charset="0"/>
              </a:rPr>
              <a:t>vacation, parental, family, medical or sick leave</a:t>
            </a:r>
            <a:r>
              <a:rPr lang="en-US" sz="1800" dirty="0">
                <a:solidFill>
                  <a:schemeClr val="tx1"/>
                </a:solidFill>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Allowance for </a:t>
            </a:r>
            <a:r>
              <a:rPr lang="en-US" sz="1800" b="1" u="sng" dirty="0">
                <a:solidFill>
                  <a:schemeClr val="tx1"/>
                </a:solidFill>
                <a:latin typeface="Calibri" panose="020F0502020204030204" pitchFamily="34" charset="0"/>
                <a:cs typeface="Calibri" panose="020F0502020204030204" pitchFamily="34" charset="0"/>
              </a:rPr>
              <a:t>dismissal or separation</a:t>
            </a:r>
            <a:r>
              <a:rPr lang="en-US" sz="1800" dirty="0">
                <a:solidFill>
                  <a:schemeClr val="tx1"/>
                </a:solidFill>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Payment required for the provision of </a:t>
            </a:r>
            <a:r>
              <a:rPr lang="en-US" sz="1800" b="1" u="sng" dirty="0">
                <a:solidFill>
                  <a:schemeClr val="tx1"/>
                </a:solidFill>
                <a:latin typeface="Calibri" panose="020F0502020204030204" pitchFamily="34" charset="0"/>
                <a:cs typeface="Calibri" panose="020F0502020204030204" pitchFamily="34" charset="0"/>
              </a:rPr>
              <a:t>group health care benefits, including insurance premiums, and retirement;</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or</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Payment of </a:t>
            </a:r>
            <a:r>
              <a:rPr lang="en-US" sz="1800" b="1" u="sng" dirty="0">
                <a:solidFill>
                  <a:schemeClr val="tx1"/>
                </a:solidFill>
                <a:latin typeface="Calibri" panose="020F0502020204030204" pitchFamily="34" charset="0"/>
                <a:cs typeface="Calibri" panose="020F0502020204030204" pitchFamily="34" charset="0"/>
              </a:rPr>
              <a:t>state or local tax assessed</a:t>
            </a:r>
            <a:r>
              <a:rPr lang="en-US" sz="1800" dirty="0">
                <a:solidFill>
                  <a:schemeClr val="tx1"/>
                </a:solidFill>
                <a:latin typeface="Calibri" panose="020F0502020204030204" pitchFamily="34" charset="0"/>
                <a:cs typeface="Calibri" panose="020F0502020204030204" pitchFamily="34" charset="0"/>
              </a:rPr>
              <a:t> on the compensation of employees.</a:t>
            </a:r>
          </a:p>
          <a:p>
            <a:pPr algn="just"/>
            <a:r>
              <a:rPr lang="en-US" sz="1800" dirty="0">
                <a:solidFill>
                  <a:schemeClr val="tx1"/>
                </a:solidFill>
                <a:latin typeface="Calibri" panose="020F0502020204030204" pitchFamily="34" charset="0"/>
                <a:cs typeface="Calibri" panose="020F0502020204030204" pitchFamily="34" charset="0"/>
              </a:rPr>
              <a:t>Salary (cash compensation) for each employee is limited to an annual salary of $100,000 prorated based on the Covered Period.</a:t>
            </a:r>
          </a:p>
        </p:txBody>
      </p:sp>
      <p:sp>
        <p:nvSpPr>
          <p:cNvPr id="4" name="Slide Number Placeholder 3">
            <a:extLst>
              <a:ext uri="{FF2B5EF4-FFF2-40B4-BE49-F238E27FC236}">
                <a16:creationId xmlns:a16="http://schemas.microsoft.com/office/drawing/2014/main" id="{D7F1CD28-897B-452E-8845-924A6B969347}"/>
              </a:ext>
            </a:extLst>
          </p:cNvPr>
          <p:cNvSpPr>
            <a:spLocks noGrp="1"/>
          </p:cNvSpPr>
          <p:nvPr>
            <p:ph type="sldNum" sz="quarter" idx="10"/>
          </p:nvPr>
        </p:nvSpPr>
        <p:spPr/>
        <p:txBody>
          <a:bodyPr/>
          <a:lstStyle/>
          <a:p>
            <a:endParaRPr lang="en-US" dirty="0"/>
          </a:p>
        </p:txBody>
      </p:sp>
      <p:sp>
        <p:nvSpPr>
          <p:cNvPr id="5" name="Title 2">
            <a:extLst>
              <a:ext uri="{FF2B5EF4-FFF2-40B4-BE49-F238E27FC236}">
                <a16:creationId xmlns:a16="http://schemas.microsoft.com/office/drawing/2014/main" id="{00E2C04D-A7C7-40C5-A9EF-505BDA9CF782}"/>
              </a:ext>
            </a:extLst>
          </p:cNvPr>
          <p:cNvSpPr txBox="1">
            <a:spLocks/>
          </p:cNvSpPr>
          <p:nvPr/>
        </p:nvSpPr>
        <p:spPr>
          <a:xfrm>
            <a:off x="971550" y="857251"/>
            <a:ext cx="7199472" cy="400051"/>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
        <p:nvSpPr>
          <p:cNvPr id="6" name="Title 2">
            <a:extLst>
              <a:ext uri="{FF2B5EF4-FFF2-40B4-BE49-F238E27FC236}">
                <a16:creationId xmlns:a16="http://schemas.microsoft.com/office/drawing/2014/main" id="{412C89CB-818C-4F27-8C91-3A1D2BB95CED}"/>
              </a:ext>
            </a:extLst>
          </p:cNvPr>
          <p:cNvSpPr txBox="1">
            <a:spLocks/>
          </p:cNvSpPr>
          <p:nvPr/>
        </p:nvSpPr>
        <p:spPr>
          <a:xfrm>
            <a:off x="381000" y="190501"/>
            <a:ext cx="8064342" cy="400052"/>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spc="-173" dirty="0">
                <a:solidFill>
                  <a:srgbClr val="0C4DA9"/>
                </a:solidFill>
                <a:latin typeface="Calibri" panose="020F0502020204030204" pitchFamily="34" charset="0"/>
                <a:cs typeface="Calibri" panose="020F0502020204030204" pitchFamily="34" charset="0"/>
              </a:rPr>
              <a:t>                        PPP Loan Forgiveness Amount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80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876300"/>
            <a:ext cx="7848600" cy="4629148"/>
          </a:xfrm>
        </p:spPr>
        <p:txBody>
          <a:bodyPr>
            <a:noAutofit/>
          </a:bodyPr>
          <a:lstStyle/>
          <a:p>
            <a:pPr algn="just">
              <a:spcBef>
                <a:spcPts val="0"/>
              </a:spcBef>
              <a:spcAft>
                <a:spcPts val="1200"/>
              </a:spcAft>
            </a:pPr>
            <a:r>
              <a:rPr lang="en-US" sz="1700" b="1" u="sng" dirty="0">
                <a:solidFill>
                  <a:schemeClr val="tx1"/>
                </a:solidFill>
              </a:rPr>
              <a:t>When does the covered period (24 weeks or 8 weeks) begin</a:t>
            </a:r>
            <a:r>
              <a:rPr lang="en-US" sz="1700" dirty="0">
                <a:solidFill>
                  <a:schemeClr val="tx1"/>
                </a:solidFill>
              </a:rPr>
              <a:t> to determine the amount of the forgiveness for the PPP loan?</a:t>
            </a:r>
          </a:p>
          <a:p>
            <a:pPr algn="just">
              <a:spcBef>
                <a:spcPts val="0"/>
              </a:spcBef>
              <a:spcAft>
                <a:spcPts val="1200"/>
              </a:spcAft>
            </a:pPr>
            <a:r>
              <a:rPr lang="en-US" sz="1700" dirty="0">
                <a:solidFill>
                  <a:schemeClr val="tx1"/>
                </a:solidFill>
              </a:rPr>
              <a:t>The covered period </a:t>
            </a:r>
            <a:r>
              <a:rPr lang="en-US" sz="1700" b="1" u="sng" dirty="0">
                <a:solidFill>
                  <a:schemeClr val="tx1"/>
                </a:solidFill>
              </a:rPr>
              <a:t>begins on the date the lender makes the first disbursement</a:t>
            </a:r>
            <a:r>
              <a:rPr lang="en-US" sz="1700" dirty="0">
                <a:solidFill>
                  <a:schemeClr val="tx1"/>
                </a:solidFill>
              </a:rPr>
              <a:t> of the loan. </a:t>
            </a:r>
          </a:p>
          <a:p>
            <a:pPr algn="just">
              <a:spcBef>
                <a:spcPts val="0"/>
              </a:spcBef>
              <a:spcAft>
                <a:spcPts val="1200"/>
              </a:spcAft>
            </a:pPr>
            <a:r>
              <a:rPr lang="en-US" sz="1700" b="1" u="sng" dirty="0">
                <a:solidFill>
                  <a:schemeClr val="tx1"/>
                </a:solidFill>
              </a:rPr>
              <a:t>Borrowers who received loans prior to June 5, 2020</a:t>
            </a:r>
            <a:r>
              <a:rPr lang="en-US" sz="1700" dirty="0">
                <a:solidFill>
                  <a:schemeClr val="tx1"/>
                </a:solidFill>
              </a:rPr>
              <a:t> can elect an 8-week covered period or a 24-week covered period.</a:t>
            </a:r>
          </a:p>
          <a:p>
            <a:pPr algn="just">
              <a:spcBef>
                <a:spcPts val="0"/>
              </a:spcBef>
              <a:spcAft>
                <a:spcPts val="1200"/>
              </a:spcAft>
            </a:pPr>
            <a:r>
              <a:rPr lang="en-US" sz="1700" b="1" u="sng" dirty="0">
                <a:solidFill>
                  <a:schemeClr val="tx1"/>
                </a:solidFill>
              </a:rPr>
              <a:t>Borrowers who received loans on or after June 5, 2020</a:t>
            </a:r>
            <a:r>
              <a:rPr lang="en-US" sz="1700" dirty="0">
                <a:solidFill>
                  <a:schemeClr val="tx1"/>
                </a:solidFill>
              </a:rPr>
              <a:t> will have a 24-week covered period.</a:t>
            </a:r>
          </a:p>
          <a:p>
            <a:pPr algn="just">
              <a:spcBef>
                <a:spcPts val="0"/>
              </a:spcBef>
              <a:spcAft>
                <a:spcPts val="1200"/>
              </a:spcAft>
            </a:pPr>
            <a:r>
              <a:rPr lang="en-US" sz="1700" dirty="0">
                <a:solidFill>
                  <a:schemeClr val="tx1"/>
                </a:solidFill>
              </a:rPr>
              <a:t>The loan forgiveness application released on May 15, 2020 provides for an </a:t>
            </a:r>
            <a:r>
              <a:rPr lang="en-US" sz="1700" b="1" dirty="0">
                <a:solidFill>
                  <a:schemeClr val="tx1"/>
                </a:solidFill>
              </a:rPr>
              <a:t>“</a:t>
            </a:r>
            <a:r>
              <a:rPr lang="en-US" sz="1700" b="1" u="sng" dirty="0">
                <a:solidFill>
                  <a:schemeClr val="tx1"/>
                </a:solidFill>
              </a:rPr>
              <a:t>alternative</a:t>
            </a:r>
            <a:r>
              <a:rPr lang="en-US" sz="1700" dirty="0">
                <a:solidFill>
                  <a:schemeClr val="tx1"/>
                </a:solidFill>
              </a:rPr>
              <a:t> </a:t>
            </a:r>
            <a:r>
              <a:rPr lang="en-US" sz="1700" b="1" u="sng" dirty="0">
                <a:solidFill>
                  <a:schemeClr val="tx1"/>
                </a:solidFill>
              </a:rPr>
              <a:t>payroll covered period</a:t>
            </a:r>
            <a:r>
              <a:rPr lang="en-US" sz="1700" b="1" dirty="0">
                <a:solidFill>
                  <a:schemeClr val="tx1"/>
                </a:solidFill>
              </a:rPr>
              <a:t>.”</a:t>
            </a:r>
            <a:r>
              <a:rPr lang="en-US" sz="1700" dirty="0">
                <a:solidFill>
                  <a:schemeClr val="tx1"/>
                </a:solidFill>
              </a:rPr>
              <a:t> </a:t>
            </a:r>
          </a:p>
          <a:p>
            <a:pPr lvl="1" algn="just">
              <a:spcBef>
                <a:spcPts val="0"/>
              </a:spcBef>
              <a:spcAft>
                <a:spcPts val="1200"/>
              </a:spcAft>
              <a:buFont typeface="Arial" panose="020B0604020202020204" pitchFamily="34" charset="0"/>
              <a:buChar char="•"/>
            </a:pPr>
            <a:r>
              <a:rPr lang="en-US" sz="1700" dirty="0">
                <a:solidFill>
                  <a:schemeClr val="tx1"/>
                </a:solidFill>
              </a:rPr>
              <a:t>Borrowers with a biweekly (or more frequent) payroll schedule may elect to calculate eligible payroll costs using the 24-week (or 8-week if elected) period that </a:t>
            </a:r>
            <a:r>
              <a:rPr lang="en-US" sz="1700" b="1" u="sng" dirty="0">
                <a:solidFill>
                  <a:schemeClr val="tx1"/>
                </a:solidFill>
              </a:rPr>
              <a:t>begins on the first day of their first pay period following their loan disbursement date</a:t>
            </a:r>
            <a:r>
              <a:rPr lang="en-US" sz="1700" dirty="0">
                <a:solidFill>
                  <a:schemeClr val="tx1"/>
                </a:solidFill>
              </a:rPr>
              <a:t>. </a:t>
            </a: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1066800" y="1"/>
            <a:ext cx="6743700" cy="4953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 Covered Period</a:t>
            </a:r>
            <a:endParaRPr lang="en-US" sz="2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606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1117341" y="694354"/>
            <a:ext cx="7112259" cy="5029199"/>
          </a:xfrm>
        </p:spPr>
        <p:txBody>
          <a:bodyPr>
            <a:normAutofit fontScale="32500" lnSpcReduction="20000"/>
          </a:bodyPr>
          <a:lstStyle/>
          <a:p>
            <a:pPr marL="0" indent="0" algn="just">
              <a:lnSpc>
                <a:spcPct val="120000"/>
              </a:lnSpc>
              <a:spcBef>
                <a:spcPts val="0"/>
              </a:spcBef>
              <a:buNone/>
            </a:pPr>
            <a:endParaRPr lang="en-US" sz="5600" b="1" dirty="0">
              <a:solidFill>
                <a:schemeClr val="tx1"/>
              </a:solidFill>
            </a:endParaRPr>
          </a:p>
          <a:p>
            <a:pPr marL="0" indent="0" algn="just">
              <a:lnSpc>
                <a:spcPct val="120000"/>
              </a:lnSpc>
              <a:spcBef>
                <a:spcPts val="0"/>
              </a:spcBef>
              <a:buNone/>
            </a:pPr>
            <a:r>
              <a:rPr lang="en-US" sz="5500" b="1" dirty="0">
                <a:solidFill>
                  <a:schemeClr val="tx1"/>
                </a:solidFill>
              </a:rPr>
              <a:t>Non-Owner Employee Compensation Caps</a:t>
            </a:r>
          </a:p>
          <a:p>
            <a:pPr algn="just">
              <a:lnSpc>
                <a:spcPct val="120000"/>
              </a:lnSpc>
              <a:spcBef>
                <a:spcPts val="0"/>
              </a:spcBef>
            </a:pPr>
            <a:r>
              <a:rPr lang="en-US" sz="5500" b="1" u="sng" dirty="0">
                <a:solidFill>
                  <a:schemeClr val="tx1"/>
                </a:solidFill>
              </a:rPr>
              <a:t>8-week Covered Period</a:t>
            </a:r>
            <a:r>
              <a:rPr lang="en-US" sz="5500" b="1" dirty="0">
                <a:solidFill>
                  <a:schemeClr val="tx1"/>
                </a:solidFill>
              </a:rPr>
              <a:t> </a:t>
            </a:r>
            <a:r>
              <a:rPr lang="en-US" sz="5500" dirty="0">
                <a:solidFill>
                  <a:schemeClr val="tx1"/>
                </a:solidFill>
              </a:rPr>
              <a:t>- $15,385.</a:t>
            </a:r>
          </a:p>
          <a:p>
            <a:pPr algn="just">
              <a:lnSpc>
                <a:spcPct val="120000"/>
              </a:lnSpc>
              <a:spcBef>
                <a:spcPts val="0"/>
              </a:spcBef>
            </a:pPr>
            <a:r>
              <a:rPr lang="en-US" sz="5500" b="1" u="sng" dirty="0">
                <a:solidFill>
                  <a:schemeClr val="tx1"/>
                </a:solidFill>
              </a:rPr>
              <a:t>24-week Covered Period</a:t>
            </a:r>
            <a:r>
              <a:rPr lang="en-US" sz="5500" dirty="0">
                <a:solidFill>
                  <a:schemeClr val="tx1"/>
                </a:solidFill>
              </a:rPr>
              <a:t> - $46,154.</a:t>
            </a:r>
          </a:p>
          <a:p>
            <a:pPr marL="1015990" lvl="2" indent="0" algn="just">
              <a:lnSpc>
                <a:spcPct val="120000"/>
              </a:lnSpc>
              <a:spcBef>
                <a:spcPts val="0"/>
              </a:spcBef>
              <a:buNone/>
            </a:pPr>
            <a:endParaRPr lang="en-US" sz="5500" b="1" u="sng" dirty="0">
              <a:solidFill>
                <a:schemeClr val="tx1"/>
              </a:solidFill>
            </a:endParaRPr>
          </a:p>
          <a:p>
            <a:pPr marL="0" indent="0" algn="just">
              <a:lnSpc>
                <a:spcPct val="120000"/>
              </a:lnSpc>
              <a:spcBef>
                <a:spcPts val="0"/>
              </a:spcBef>
              <a:buNone/>
            </a:pPr>
            <a:r>
              <a:rPr lang="en-US" sz="5500" b="1" dirty="0">
                <a:solidFill>
                  <a:schemeClr val="tx1"/>
                </a:solidFill>
              </a:rPr>
              <a:t>Owner-Employees or Self-Employed Individuals</a:t>
            </a:r>
          </a:p>
          <a:p>
            <a:pPr algn="just">
              <a:lnSpc>
                <a:spcPct val="120000"/>
              </a:lnSpc>
              <a:spcBef>
                <a:spcPts val="0"/>
              </a:spcBef>
            </a:pPr>
            <a:r>
              <a:rPr lang="en-US" sz="5500" b="1" u="sng" dirty="0">
                <a:solidFill>
                  <a:schemeClr val="tx1"/>
                </a:solidFill>
              </a:rPr>
              <a:t>8-week Covered Period</a:t>
            </a:r>
            <a:r>
              <a:rPr lang="en-US" sz="5500" dirty="0">
                <a:solidFill>
                  <a:schemeClr val="tx1"/>
                </a:solidFill>
              </a:rPr>
              <a:t> - 2.5/12 of 2019 compensation capped at $15,385.</a:t>
            </a:r>
          </a:p>
          <a:p>
            <a:pPr algn="just">
              <a:lnSpc>
                <a:spcPct val="120000"/>
              </a:lnSpc>
              <a:spcBef>
                <a:spcPts val="0"/>
              </a:spcBef>
            </a:pPr>
            <a:r>
              <a:rPr lang="en-US" sz="5500" b="1" u="sng" dirty="0">
                <a:solidFill>
                  <a:schemeClr val="tx1"/>
                </a:solidFill>
              </a:rPr>
              <a:t>24-week Covered Period</a:t>
            </a:r>
            <a:r>
              <a:rPr lang="en-US" sz="5500" dirty="0">
                <a:solidFill>
                  <a:schemeClr val="tx1"/>
                </a:solidFill>
              </a:rPr>
              <a:t> - 2.5/12 of 2019 compensation capped at $20,833.</a:t>
            </a:r>
          </a:p>
          <a:p>
            <a:pPr algn="just">
              <a:lnSpc>
                <a:spcPct val="120000"/>
              </a:lnSpc>
              <a:spcBef>
                <a:spcPts val="0"/>
              </a:spcBef>
            </a:pPr>
            <a:endParaRPr lang="en-US" sz="6200" dirty="0">
              <a:solidFill>
                <a:schemeClr val="tx1"/>
              </a:solidFill>
            </a:endParaRPr>
          </a:p>
          <a:p>
            <a:pPr lvl="1" algn="just">
              <a:lnSpc>
                <a:spcPct val="120000"/>
              </a:lnSpc>
              <a:spcBef>
                <a:spcPts val="0"/>
              </a:spcBef>
              <a:buFont typeface="Arial" panose="020B0604020202020204" pitchFamily="34" charset="0"/>
              <a:buChar char="•"/>
            </a:pPr>
            <a:endParaRPr lang="en-US" sz="5600" dirty="0">
              <a:solidFill>
                <a:schemeClr val="tx1"/>
              </a:solidFill>
            </a:endParaRPr>
          </a:p>
          <a:p>
            <a:pPr lvl="1" algn="just">
              <a:lnSpc>
                <a:spcPct val="120000"/>
              </a:lnSpc>
              <a:spcBef>
                <a:spcPts val="0"/>
              </a:spcBef>
              <a:buFont typeface="Arial" panose="020B0604020202020204" pitchFamily="34" charset="0"/>
              <a:buChar char="•"/>
            </a:pPr>
            <a:endParaRPr lang="en-US" sz="5600" dirty="0">
              <a:solidFill>
                <a:schemeClr val="tx1"/>
              </a:solidFill>
            </a:endParaRPr>
          </a:p>
          <a:p>
            <a:pPr marL="0" indent="0" algn="just">
              <a:lnSpc>
                <a:spcPct val="120000"/>
              </a:lnSpc>
              <a:spcBef>
                <a:spcPts val="0"/>
              </a:spcBef>
              <a:buNone/>
            </a:pPr>
            <a:endParaRPr lang="en-US" sz="5600" dirty="0">
              <a:solidFill>
                <a:schemeClr val="tx1"/>
              </a:solidFill>
            </a:endParaRPr>
          </a:p>
          <a:p>
            <a:pPr marL="0" indent="0" algn="just">
              <a:lnSpc>
                <a:spcPct val="120000"/>
              </a:lnSpc>
              <a:spcBef>
                <a:spcPts val="0"/>
              </a:spcBef>
              <a:buNone/>
            </a:pPr>
            <a:r>
              <a:rPr lang="en-US" sz="5600" b="1" dirty="0">
                <a:solidFill>
                  <a:schemeClr val="tx1"/>
                </a:solidFill>
              </a:rPr>
              <a:t>	</a:t>
            </a:r>
            <a:r>
              <a:rPr lang="en-US" sz="5600" dirty="0">
                <a:solidFill>
                  <a:schemeClr val="tx1"/>
                </a:solidFill>
              </a:rPr>
              <a:t>.</a:t>
            </a:r>
          </a:p>
          <a:p>
            <a:pPr marL="457191" lvl="1" indent="0" algn="just">
              <a:lnSpc>
                <a:spcPct val="120000"/>
              </a:lnSpc>
              <a:spcBef>
                <a:spcPts val="0"/>
              </a:spcBef>
              <a:buNone/>
            </a:pPr>
            <a:endParaRPr lang="en-US" sz="4000" dirty="0">
              <a:solidFill>
                <a:schemeClr val="tx1"/>
              </a:solidFill>
            </a:endParaRPr>
          </a:p>
          <a:p>
            <a:pPr lvl="1" algn="just">
              <a:lnSpc>
                <a:spcPct val="120000"/>
              </a:lnSpc>
              <a:spcBef>
                <a:spcPts val="0"/>
              </a:spcBef>
              <a:buFont typeface="Arial" panose="020B0604020202020204" pitchFamily="34" charset="0"/>
              <a:buChar char="•"/>
            </a:pPr>
            <a:endParaRPr lang="en-US" sz="4000" dirty="0">
              <a:solidFill>
                <a:schemeClr val="tx1"/>
              </a:solidFill>
            </a:endParaRPr>
          </a:p>
          <a:p>
            <a:pPr marL="457191" lvl="1" indent="0" algn="just">
              <a:lnSpc>
                <a:spcPct val="120000"/>
              </a:lnSpc>
              <a:spcBef>
                <a:spcPts val="0"/>
              </a:spcBef>
              <a:buNone/>
            </a:pPr>
            <a:endParaRPr lang="en-US" sz="4000" dirty="0">
              <a:solidFill>
                <a:schemeClr val="tx1"/>
              </a:solidFill>
            </a:endParaRPr>
          </a:p>
          <a:p>
            <a:pPr marL="507995" lvl="1" indent="0" algn="just">
              <a:lnSpc>
                <a:spcPct val="120000"/>
              </a:lnSpc>
              <a:spcBef>
                <a:spcPts val="0"/>
              </a:spcBef>
              <a:buNone/>
            </a:pPr>
            <a:endParaRPr lang="en-US" sz="1650" dirty="0">
              <a:solidFill>
                <a:schemeClr val="tx1"/>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838200" y="209551"/>
            <a:ext cx="77914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Forgiveness - Compensation Caps</a:t>
            </a:r>
          </a:p>
        </p:txBody>
      </p:sp>
    </p:spTree>
    <p:extLst>
      <p:ext uri="{BB962C8B-B14F-4D97-AF65-F5344CB8AC3E}">
        <p14:creationId xmlns:p14="http://schemas.microsoft.com/office/powerpoint/2010/main" val="362796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42900" y="685800"/>
            <a:ext cx="7915275" cy="4343400"/>
          </a:xfrm>
        </p:spPr>
        <p:txBody>
          <a:bodyPr>
            <a:noAutofit/>
          </a:bodyPr>
          <a:lstStyle/>
          <a:p>
            <a:pPr lvl="1" algn="just">
              <a:lnSpc>
                <a:spcPct val="120000"/>
              </a:lnSpc>
              <a:spcBef>
                <a:spcPts val="0"/>
              </a:spcBef>
              <a:buFont typeface="Arial" panose="020B0604020202020204" pitchFamily="34" charset="0"/>
              <a:buChar char="•"/>
            </a:pPr>
            <a:r>
              <a:rPr lang="en-US" b="1" dirty="0">
                <a:solidFill>
                  <a:schemeClr val="tx1"/>
                </a:solidFill>
                <a:latin typeface="Calibri" panose="020F0502020204030204" pitchFamily="34" charset="0"/>
                <a:cs typeface="Calibri" panose="020F0502020204030204" pitchFamily="34" charset="0"/>
              </a:rPr>
              <a:t>Individual Income Tax Rates</a:t>
            </a:r>
          </a:p>
          <a:p>
            <a:pPr marL="1015990" lvl="2" indent="0" algn="just">
              <a:lnSpc>
                <a:spcPct val="120000"/>
              </a:lnSpc>
              <a:spcBef>
                <a:spcPts val="0"/>
              </a:spcBef>
              <a:buNone/>
            </a:pPr>
            <a:r>
              <a:rPr lang="en-US" b="1" dirty="0">
                <a:solidFill>
                  <a:schemeClr val="tx1"/>
                </a:solidFill>
                <a:latin typeface="Calibri" panose="020F0502020204030204" pitchFamily="34" charset="0"/>
                <a:cs typeface="Calibri" panose="020F0502020204030204" pitchFamily="34" charset="0"/>
              </a:rPr>
              <a:t>Present Law:</a:t>
            </a:r>
          </a:p>
          <a:p>
            <a:pPr lvl="2" algn="just">
              <a:lnSpc>
                <a:spcPct val="120000"/>
              </a:lnSpc>
              <a:spcBef>
                <a:spcPts val="0"/>
              </a:spcBef>
              <a:spcAft>
                <a:spcPts val="800"/>
              </a:spcAft>
            </a:pPr>
            <a:r>
              <a:rPr lang="en-US" dirty="0">
                <a:solidFill>
                  <a:schemeClr val="tx1"/>
                </a:solidFill>
                <a:latin typeface="Calibri" panose="020F0502020204030204" pitchFamily="34" charset="0"/>
                <a:cs typeface="Calibri" panose="020F0502020204030204" pitchFamily="34" charset="0"/>
              </a:rPr>
              <a:t>37% top marginal rate.</a:t>
            </a:r>
          </a:p>
          <a:p>
            <a:pPr marL="1015990" lvl="2" indent="0" algn="just">
              <a:lnSpc>
                <a:spcPct val="120000"/>
              </a:lnSpc>
              <a:spcBef>
                <a:spcPts val="0"/>
              </a:spcBef>
              <a:buNone/>
            </a:pPr>
            <a:r>
              <a:rPr lang="en-US" b="1" dirty="0">
                <a:solidFill>
                  <a:schemeClr val="tx1"/>
                </a:solidFill>
                <a:latin typeface="Calibri" panose="020F0502020204030204" pitchFamily="34" charset="0"/>
                <a:cs typeface="Calibri" panose="020F0502020204030204" pitchFamily="34" charset="0"/>
              </a:rPr>
              <a:t>Biden:</a:t>
            </a:r>
          </a:p>
          <a:p>
            <a:pPr lvl="2" algn="just">
              <a:lnSpc>
                <a:spcPct val="120000"/>
              </a:lnSpc>
              <a:spcBef>
                <a:spcPts val="0"/>
              </a:spcBef>
            </a:pPr>
            <a:r>
              <a:rPr lang="en-US" b="1" u="sng" dirty="0">
                <a:solidFill>
                  <a:schemeClr val="tx1"/>
                </a:solidFill>
                <a:latin typeface="Calibri" panose="020F0502020204030204" pitchFamily="34" charset="0"/>
                <a:cs typeface="Calibri" panose="020F0502020204030204" pitchFamily="34" charset="0"/>
              </a:rPr>
              <a:t>Increase top marginal rate to 39.6% for those with taxable income above $400,000</a:t>
            </a:r>
            <a:r>
              <a:rPr lang="en-US" dirty="0">
                <a:solidFill>
                  <a:schemeClr val="tx1"/>
                </a:solidFill>
                <a:latin typeface="Calibri" panose="020F0502020204030204" pitchFamily="34" charset="0"/>
                <a:cs typeface="Calibri" panose="020F0502020204030204" pitchFamily="34" charset="0"/>
              </a:rPr>
              <a:t>.</a:t>
            </a:r>
          </a:p>
          <a:p>
            <a:pPr lvl="2" algn="just">
              <a:lnSpc>
                <a:spcPct val="120000"/>
              </a:lnSpc>
              <a:spcBef>
                <a:spcPts val="0"/>
              </a:spcBef>
              <a:spcAft>
                <a:spcPts val="800"/>
              </a:spcAft>
            </a:pPr>
            <a:r>
              <a:rPr lang="en-US" dirty="0">
                <a:solidFill>
                  <a:schemeClr val="tx1"/>
                </a:solidFill>
                <a:latin typeface="Calibri" panose="020F0502020204030204" pitchFamily="34" charset="0"/>
                <a:cs typeface="Calibri" panose="020F0502020204030204" pitchFamily="34" charset="0"/>
              </a:rPr>
              <a:t>Those with less than $400,000 of income would not have a tax increase.  </a:t>
            </a:r>
            <a:endParaRPr lang="en-US" i="1" dirty="0">
              <a:solidFill>
                <a:schemeClr val="tx1"/>
              </a:solidFill>
            </a:endParaRPr>
          </a:p>
          <a:p>
            <a:pPr marL="914383" lvl="2" indent="0" algn="just">
              <a:buNone/>
            </a:pPr>
            <a:endParaRPr lang="en-US" dirty="0">
              <a:solidFill>
                <a:schemeClr val="tx1"/>
              </a:solidFill>
            </a:endParaRPr>
          </a:p>
          <a:p>
            <a:pPr marL="1523985" lvl="3" indent="0" algn="just">
              <a:buNone/>
            </a:pPr>
            <a:endParaRPr lang="en-US"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114300"/>
            <a:ext cx="73723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Ordinary Income Tax Rates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380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419101"/>
            <a:ext cx="7905750" cy="5029199"/>
          </a:xfrm>
        </p:spPr>
        <p:txBody>
          <a:bodyPr>
            <a:normAutofit fontScale="25000" lnSpcReduction="20000"/>
          </a:bodyPr>
          <a:lstStyle/>
          <a:p>
            <a:pPr algn="just">
              <a:lnSpc>
                <a:spcPct val="120000"/>
              </a:lnSpc>
              <a:spcBef>
                <a:spcPts val="0"/>
              </a:spcBef>
            </a:pPr>
            <a:endParaRPr lang="en-US" sz="5600" dirty="0">
              <a:solidFill>
                <a:schemeClr val="tx1"/>
              </a:solidFill>
            </a:endParaRPr>
          </a:p>
          <a:p>
            <a:pPr algn="just">
              <a:lnSpc>
                <a:spcPct val="120000"/>
              </a:lnSpc>
              <a:spcBef>
                <a:spcPts val="0"/>
              </a:spcBef>
            </a:pPr>
            <a:r>
              <a:rPr lang="en-US" sz="6800" b="1" u="sng" dirty="0">
                <a:solidFill>
                  <a:schemeClr val="tx1"/>
                </a:solidFill>
              </a:rPr>
              <a:t>C Corporations:</a:t>
            </a:r>
          </a:p>
          <a:p>
            <a:pPr lvl="1" algn="just">
              <a:lnSpc>
                <a:spcPct val="120000"/>
              </a:lnSpc>
              <a:spcBef>
                <a:spcPts val="0"/>
              </a:spcBef>
              <a:buFont typeface="Arial" panose="020B0604020202020204" pitchFamily="34" charset="0"/>
              <a:buChar char="•"/>
            </a:pPr>
            <a:r>
              <a:rPr lang="en-US" sz="6800" dirty="0">
                <a:solidFill>
                  <a:schemeClr val="tx1"/>
                </a:solidFill>
              </a:rPr>
              <a:t>Owner-employee - Any owner who is an employee.</a:t>
            </a:r>
          </a:p>
          <a:p>
            <a:pPr lvl="1" algn="just">
              <a:lnSpc>
                <a:spcPct val="120000"/>
              </a:lnSpc>
              <a:spcBef>
                <a:spcPts val="0"/>
              </a:spcBef>
              <a:buFont typeface="Arial" panose="020B0604020202020204" pitchFamily="34" charset="0"/>
              <a:buChar char="•"/>
            </a:pPr>
            <a:r>
              <a:rPr lang="en-US" sz="6800" dirty="0">
                <a:solidFill>
                  <a:schemeClr val="tx1"/>
                </a:solidFill>
              </a:rPr>
              <a:t>Cash compensation amount - Payments made or incurred during the Covered Period limited to the above caps.</a:t>
            </a:r>
          </a:p>
          <a:p>
            <a:pPr lvl="1" algn="just">
              <a:lnSpc>
                <a:spcPct val="120000"/>
              </a:lnSpc>
              <a:spcBef>
                <a:spcPts val="0"/>
              </a:spcBef>
              <a:buFont typeface="Arial" panose="020B0604020202020204" pitchFamily="34" charset="0"/>
              <a:buChar char="•"/>
            </a:pPr>
            <a:r>
              <a:rPr lang="en-US" sz="6800" dirty="0">
                <a:solidFill>
                  <a:schemeClr val="tx1"/>
                </a:solidFill>
              </a:rPr>
              <a:t>Employer state and local payroll taxes, health insurance and retirement contribution payments capped at 2.5/12 of 2019 amounts. </a:t>
            </a:r>
          </a:p>
          <a:p>
            <a:pPr lvl="2" algn="just">
              <a:lnSpc>
                <a:spcPct val="120000"/>
              </a:lnSpc>
              <a:spcBef>
                <a:spcPts val="0"/>
              </a:spcBef>
            </a:pPr>
            <a:r>
              <a:rPr lang="en-US" sz="6800" dirty="0">
                <a:solidFill>
                  <a:schemeClr val="tx1"/>
                </a:solidFill>
              </a:rPr>
              <a:t>These amounts do not count in the $15,285/$20,833 caps.</a:t>
            </a:r>
          </a:p>
          <a:p>
            <a:pPr lvl="2" algn="just">
              <a:lnSpc>
                <a:spcPct val="120000"/>
              </a:lnSpc>
              <a:spcBef>
                <a:spcPts val="0"/>
              </a:spcBef>
            </a:pPr>
            <a:endParaRPr lang="en-US" sz="6800" dirty="0">
              <a:solidFill>
                <a:schemeClr val="tx1"/>
              </a:solidFill>
            </a:endParaRPr>
          </a:p>
          <a:p>
            <a:pPr algn="just">
              <a:lnSpc>
                <a:spcPct val="120000"/>
              </a:lnSpc>
              <a:spcBef>
                <a:spcPts val="0"/>
              </a:spcBef>
            </a:pPr>
            <a:r>
              <a:rPr lang="en-US" sz="6800" b="1" u="sng" dirty="0">
                <a:solidFill>
                  <a:schemeClr val="tx1"/>
                </a:solidFill>
              </a:rPr>
              <a:t>S Corporations:</a:t>
            </a:r>
          </a:p>
          <a:p>
            <a:pPr lvl="1" algn="just">
              <a:lnSpc>
                <a:spcPct val="120000"/>
              </a:lnSpc>
              <a:spcBef>
                <a:spcPts val="0"/>
              </a:spcBef>
              <a:buFont typeface="Arial" panose="020B0604020202020204" pitchFamily="34" charset="0"/>
              <a:buChar char="•"/>
            </a:pPr>
            <a:r>
              <a:rPr lang="en-US" sz="6800" dirty="0">
                <a:solidFill>
                  <a:schemeClr val="tx1"/>
                </a:solidFill>
              </a:rPr>
              <a:t>Owner-employee - Any owner who is an employee.</a:t>
            </a:r>
          </a:p>
          <a:p>
            <a:pPr lvl="1" algn="just">
              <a:lnSpc>
                <a:spcPct val="120000"/>
              </a:lnSpc>
              <a:spcBef>
                <a:spcPts val="0"/>
              </a:spcBef>
              <a:buFont typeface="Arial" panose="020B0604020202020204" pitchFamily="34" charset="0"/>
              <a:buChar char="•"/>
            </a:pPr>
            <a:r>
              <a:rPr lang="en-US" sz="6800" dirty="0">
                <a:solidFill>
                  <a:schemeClr val="tx1"/>
                </a:solidFill>
              </a:rPr>
              <a:t>Cash compensation amount - Payments made or incurred during the Covered Period limited to the above caps.</a:t>
            </a:r>
          </a:p>
          <a:p>
            <a:pPr lvl="1" algn="just">
              <a:lnSpc>
                <a:spcPct val="120000"/>
              </a:lnSpc>
              <a:spcBef>
                <a:spcPts val="0"/>
              </a:spcBef>
              <a:buFont typeface="Arial" panose="020B0604020202020204" pitchFamily="34" charset="0"/>
              <a:buChar char="•"/>
            </a:pPr>
            <a:r>
              <a:rPr lang="en-US" sz="6800" dirty="0">
                <a:solidFill>
                  <a:schemeClr val="tx1"/>
                </a:solidFill>
              </a:rPr>
              <a:t>Employer state and local payroll taxes, health insurance and retirement contribution payments capped at 2.5/12 of 2019 amounts.</a:t>
            </a:r>
          </a:p>
          <a:p>
            <a:pPr lvl="2" algn="just">
              <a:lnSpc>
                <a:spcPct val="120000"/>
              </a:lnSpc>
              <a:spcBef>
                <a:spcPts val="0"/>
              </a:spcBef>
            </a:pPr>
            <a:r>
              <a:rPr lang="en-US" sz="6800" dirty="0">
                <a:solidFill>
                  <a:schemeClr val="tx1"/>
                </a:solidFill>
              </a:rPr>
              <a:t>These amounts do not count in the $15,285/$20,833 caps.</a:t>
            </a:r>
          </a:p>
          <a:p>
            <a:pPr lvl="1" algn="just">
              <a:lnSpc>
                <a:spcPct val="120000"/>
              </a:lnSpc>
              <a:spcBef>
                <a:spcPts val="0"/>
              </a:spcBef>
              <a:buFont typeface="Arial" panose="020B0604020202020204" pitchFamily="34" charset="0"/>
              <a:buChar char="•"/>
            </a:pPr>
            <a:r>
              <a:rPr lang="en-US" sz="6800" dirty="0">
                <a:solidFill>
                  <a:schemeClr val="tx1"/>
                </a:solidFill>
              </a:rPr>
              <a:t>Employer contributions for health insurance for 2% or more owner-employees </a:t>
            </a:r>
            <a:r>
              <a:rPr lang="en-US" sz="6800" b="1" u="sng" dirty="0">
                <a:solidFill>
                  <a:schemeClr val="tx1"/>
                </a:solidFill>
              </a:rPr>
              <a:t>are</a:t>
            </a:r>
            <a:r>
              <a:rPr lang="en-US" sz="6800" dirty="0">
                <a:solidFill>
                  <a:schemeClr val="tx1"/>
                </a:solidFill>
              </a:rPr>
              <a:t> </a:t>
            </a:r>
            <a:r>
              <a:rPr lang="en-US" sz="6800" b="1" u="sng" dirty="0">
                <a:solidFill>
                  <a:schemeClr val="tx1"/>
                </a:solidFill>
              </a:rPr>
              <a:t>not eligible for forgiveness</a:t>
            </a:r>
            <a:r>
              <a:rPr lang="en-US" sz="6800" dirty="0">
                <a:solidFill>
                  <a:schemeClr val="tx1"/>
                </a:solidFill>
              </a:rPr>
              <a:t>.</a:t>
            </a:r>
          </a:p>
          <a:p>
            <a:pPr marL="0" indent="0" algn="just">
              <a:lnSpc>
                <a:spcPct val="120000"/>
              </a:lnSpc>
              <a:spcBef>
                <a:spcPts val="0"/>
              </a:spcBef>
              <a:buNone/>
            </a:pPr>
            <a:endParaRPr lang="en-US" sz="5600" dirty="0">
              <a:solidFill>
                <a:schemeClr val="tx1"/>
              </a:solidFill>
            </a:endParaRPr>
          </a:p>
          <a:p>
            <a:pPr marL="0" indent="0" algn="just">
              <a:lnSpc>
                <a:spcPct val="120000"/>
              </a:lnSpc>
              <a:spcBef>
                <a:spcPts val="0"/>
              </a:spcBef>
              <a:buNone/>
            </a:pPr>
            <a:r>
              <a:rPr lang="en-US" sz="5600" b="1" dirty="0">
                <a:solidFill>
                  <a:schemeClr val="tx1"/>
                </a:solidFill>
              </a:rPr>
              <a:t>	</a:t>
            </a:r>
            <a:r>
              <a:rPr lang="en-US" sz="5600" dirty="0">
                <a:solidFill>
                  <a:schemeClr val="tx1"/>
                </a:solidFill>
              </a:rPr>
              <a:t>.</a:t>
            </a:r>
          </a:p>
          <a:p>
            <a:pPr marL="457191" lvl="1" indent="0" algn="just">
              <a:lnSpc>
                <a:spcPct val="120000"/>
              </a:lnSpc>
              <a:spcBef>
                <a:spcPts val="0"/>
              </a:spcBef>
              <a:buNone/>
            </a:pPr>
            <a:endParaRPr lang="en-US" sz="4000" dirty="0">
              <a:solidFill>
                <a:schemeClr val="tx1"/>
              </a:solidFill>
            </a:endParaRPr>
          </a:p>
          <a:p>
            <a:pPr lvl="1" algn="just">
              <a:lnSpc>
                <a:spcPct val="120000"/>
              </a:lnSpc>
              <a:spcBef>
                <a:spcPts val="0"/>
              </a:spcBef>
              <a:buFont typeface="Arial" panose="020B0604020202020204" pitchFamily="34" charset="0"/>
              <a:buChar char="•"/>
            </a:pPr>
            <a:endParaRPr lang="en-US" sz="4000" dirty="0">
              <a:solidFill>
                <a:schemeClr val="tx1"/>
              </a:solidFill>
            </a:endParaRPr>
          </a:p>
          <a:p>
            <a:pPr marL="457191" lvl="1" indent="0" algn="just">
              <a:lnSpc>
                <a:spcPct val="120000"/>
              </a:lnSpc>
              <a:spcBef>
                <a:spcPts val="0"/>
              </a:spcBef>
              <a:buNone/>
            </a:pPr>
            <a:endParaRPr lang="en-US" sz="4000" dirty="0">
              <a:solidFill>
                <a:schemeClr val="tx1"/>
              </a:solidFill>
            </a:endParaRPr>
          </a:p>
          <a:p>
            <a:pPr marL="507995" lvl="1" indent="0" algn="just">
              <a:lnSpc>
                <a:spcPct val="120000"/>
              </a:lnSpc>
              <a:spcBef>
                <a:spcPts val="0"/>
              </a:spcBef>
              <a:buNone/>
            </a:pPr>
            <a:endParaRPr lang="en-US" sz="1650" dirty="0">
              <a:solidFill>
                <a:schemeClr val="tx1"/>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762000" y="114300"/>
            <a:ext cx="77914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Forgiveness - Compensation Caps</a:t>
            </a:r>
          </a:p>
        </p:txBody>
      </p:sp>
    </p:spTree>
    <p:extLst>
      <p:ext uri="{BB962C8B-B14F-4D97-AF65-F5344CB8AC3E}">
        <p14:creationId xmlns:p14="http://schemas.microsoft.com/office/powerpoint/2010/main" val="170730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685800" y="419101"/>
            <a:ext cx="8058150" cy="5029199"/>
          </a:xfrm>
        </p:spPr>
        <p:txBody>
          <a:bodyPr>
            <a:normAutofit fontScale="62500" lnSpcReduction="20000"/>
          </a:bodyPr>
          <a:lstStyle/>
          <a:p>
            <a:pPr algn="just">
              <a:lnSpc>
                <a:spcPct val="120000"/>
              </a:lnSpc>
              <a:spcBef>
                <a:spcPts val="0"/>
              </a:spcBef>
            </a:pPr>
            <a:endParaRPr lang="en-US" sz="3400" b="1" dirty="0">
              <a:solidFill>
                <a:schemeClr val="tx1"/>
              </a:solidFill>
            </a:endParaRPr>
          </a:p>
          <a:p>
            <a:pPr algn="just">
              <a:lnSpc>
                <a:spcPct val="120000"/>
              </a:lnSpc>
              <a:spcBef>
                <a:spcPts val="0"/>
              </a:spcBef>
            </a:pPr>
            <a:r>
              <a:rPr lang="en-US" sz="2900" b="1" u="sng" dirty="0">
                <a:solidFill>
                  <a:schemeClr val="tx1"/>
                </a:solidFill>
              </a:rPr>
              <a:t>Schedule C &amp; F Filers:</a:t>
            </a:r>
          </a:p>
          <a:p>
            <a:pPr lvl="1" algn="just">
              <a:lnSpc>
                <a:spcPct val="120000"/>
              </a:lnSpc>
              <a:spcBef>
                <a:spcPts val="0"/>
              </a:spcBef>
              <a:buFont typeface="Arial" panose="020B0604020202020204" pitchFamily="34" charset="0"/>
              <a:buChar char="•"/>
            </a:pPr>
            <a:r>
              <a:rPr lang="en-US" sz="2900" dirty="0">
                <a:solidFill>
                  <a:schemeClr val="tx1"/>
                </a:solidFill>
              </a:rPr>
              <a:t>Owner Compensation Replacement - Determined based on 2.5/12 of 2019 net profit on Schedule C and F, capped at above amounts.</a:t>
            </a:r>
          </a:p>
          <a:p>
            <a:pPr marL="507995" lvl="1" indent="0" algn="just">
              <a:lnSpc>
                <a:spcPct val="120000"/>
              </a:lnSpc>
              <a:spcBef>
                <a:spcPts val="0"/>
              </a:spcBef>
              <a:buNone/>
            </a:pPr>
            <a:endParaRPr lang="en-US" sz="2900" dirty="0">
              <a:solidFill>
                <a:schemeClr val="tx1"/>
              </a:solidFill>
            </a:endParaRPr>
          </a:p>
          <a:p>
            <a:pPr lvl="1" algn="just">
              <a:lnSpc>
                <a:spcPct val="120000"/>
              </a:lnSpc>
              <a:spcBef>
                <a:spcPts val="0"/>
              </a:spcBef>
              <a:buFont typeface="Arial" panose="020B0604020202020204" pitchFamily="34" charset="0"/>
              <a:buChar char="•"/>
            </a:pPr>
            <a:r>
              <a:rPr lang="en-US" sz="2900" dirty="0">
                <a:solidFill>
                  <a:schemeClr val="tx1"/>
                </a:solidFill>
              </a:rPr>
              <a:t>Employer contributions for state or local taxes, health insurance and retirement contributions </a:t>
            </a:r>
            <a:r>
              <a:rPr lang="en-US" sz="2900" b="1" u="sng" dirty="0">
                <a:solidFill>
                  <a:schemeClr val="tx1"/>
                </a:solidFill>
              </a:rPr>
              <a:t>for owners are not eligible for forgiveness</a:t>
            </a:r>
            <a:r>
              <a:rPr lang="en-US" sz="2900" dirty="0">
                <a:solidFill>
                  <a:schemeClr val="tx1"/>
                </a:solidFill>
              </a:rPr>
              <a:t>.</a:t>
            </a:r>
          </a:p>
          <a:p>
            <a:pPr lvl="1" algn="just">
              <a:lnSpc>
                <a:spcPct val="120000"/>
              </a:lnSpc>
              <a:spcBef>
                <a:spcPts val="0"/>
              </a:spcBef>
              <a:buFont typeface="Arial" panose="020B0604020202020204" pitchFamily="34" charset="0"/>
              <a:buChar char="•"/>
            </a:pPr>
            <a:endParaRPr lang="en-US" sz="2900" dirty="0">
              <a:solidFill>
                <a:schemeClr val="tx1"/>
              </a:solidFill>
            </a:endParaRPr>
          </a:p>
          <a:p>
            <a:pPr algn="just">
              <a:lnSpc>
                <a:spcPct val="120000"/>
              </a:lnSpc>
              <a:spcBef>
                <a:spcPts val="0"/>
              </a:spcBef>
            </a:pPr>
            <a:r>
              <a:rPr lang="en-US" sz="2900" b="1" u="sng" dirty="0">
                <a:solidFill>
                  <a:schemeClr val="tx1"/>
                </a:solidFill>
              </a:rPr>
              <a:t>General Partners:</a:t>
            </a:r>
          </a:p>
          <a:p>
            <a:pPr lvl="1" algn="just">
              <a:lnSpc>
                <a:spcPct val="120000"/>
              </a:lnSpc>
              <a:spcBef>
                <a:spcPts val="0"/>
              </a:spcBef>
              <a:buFont typeface="Arial" panose="020B0604020202020204" pitchFamily="34" charset="0"/>
              <a:buChar char="•"/>
            </a:pPr>
            <a:r>
              <a:rPr lang="en-US" sz="2900" dirty="0">
                <a:solidFill>
                  <a:schemeClr val="tx1"/>
                </a:solidFill>
              </a:rPr>
              <a:t>Partner Compensation - Determined </a:t>
            </a:r>
            <a:r>
              <a:rPr lang="en-US" sz="2900">
                <a:solidFill>
                  <a:schemeClr val="tx1"/>
                </a:solidFill>
              </a:rPr>
              <a:t>based on payments </a:t>
            </a:r>
            <a:r>
              <a:rPr lang="en-US" sz="2900" dirty="0">
                <a:solidFill>
                  <a:schemeClr val="tx1"/>
                </a:solidFill>
              </a:rPr>
              <a:t>made during the covered period and limited to 2.5/12 of 2019 Schedule K-1 self-employment earnings multiplied by .9235 and capped at above amounts. </a:t>
            </a:r>
          </a:p>
          <a:p>
            <a:pPr lvl="1" algn="just">
              <a:lnSpc>
                <a:spcPct val="120000"/>
              </a:lnSpc>
              <a:spcBef>
                <a:spcPts val="0"/>
              </a:spcBef>
              <a:buFont typeface="Arial" panose="020B0604020202020204" pitchFamily="34" charset="0"/>
              <a:buChar char="•"/>
            </a:pPr>
            <a:endParaRPr lang="en-US" sz="2900" dirty="0">
              <a:solidFill>
                <a:schemeClr val="tx1"/>
              </a:solidFill>
            </a:endParaRPr>
          </a:p>
          <a:p>
            <a:pPr lvl="1" algn="just">
              <a:lnSpc>
                <a:spcPct val="120000"/>
              </a:lnSpc>
              <a:spcBef>
                <a:spcPts val="0"/>
              </a:spcBef>
              <a:buFont typeface="Arial" panose="020B0604020202020204" pitchFamily="34" charset="0"/>
              <a:buChar char="•"/>
            </a:pPr>
            <a:r>
              <a:rPr lang="en-US" sz="2900" dirty="0">
                <a:solidFill>
                  <a:schemeClr val="tx1"/>
                </a:solidFill>
              </a:rPr>
              <a:t>Employer contributions for state or local taxes, health insurance and retirement contributions </a:t>
            </a:r>
            <a:r>
              <a:rPr lang="en-US" sz="2900" b="1" u="sng" dirty="0">
                <a:solidFill>
                  <a:schemeClr val="tx1"/>
                </a:solidFill>
              </a:rPr>
              <a:t>for partners are not eligible for forgiveness</a:t>
            </a:r>
            <a:r>
              <a:rPr lang="en-US" sz="2900" b="1" dirty="0">
                <a:solidFill>
                  <a:schemeClr val="tx1"/>
                </a:solidFill>
              </a:rPr>
              <a:t>.</a:t>
            </a:r>
          </a:p>
          <a:p>
            <a:pPr lvl="1" algn="just">
              <a:lnSpc>
                <a:spcPct val="120000"/>
              </a:lnSpc>
              <a:spcBef>
                <a:spcPts val="0"/>
              </a:spcBef>
              <a:buFont typeface="Arial" panose="020B0604020202020204" pitchFamily="34" charset="0"/>
              <a:buChar char="•"/>
            </a:pPr>
            <a:endParaRPr lang="en-US" sz="3400" b="1" dirty="0">
              <a:solidFill>
                <a:schemeClr val="tx1"/>
              </a:solidFill>
            </a:endParaRPr>
          </a:p>
          <a:p>
            <a:pPr lvl="1" algn="just">
              <a:lnSpc>
                <a:spcPct val="120000"/>
              </a:lnSpc>
              <a:spcBef>
                <a:spcPts val="0"/>
              </a:spcBef>
              <a:buFont typeface="Arial" panose="020B0604020202020204" pitchFamily="34" charset="0"/>
              <a:buChar char="•"/>
            </a:pPr>
            <a:endParaRPr lang="en-US" sz="4000" dirty="0">
              <a:solidFill>
                <a:schemeClr val="tx1"/>
              </a:solidFill>
            </a:endParaRPr>
          </a:p>
          <a:p>
            <a:pPr marL="457191" lvl="1" indent="0" algn="just">
              <a:lnSpc>
                <a:spcPct val="120000"/>
              </a:lnSpc>
              <a:spcBef>
                <a:spcPts val="0"/>
              </a:spcBef>
              <a:buNone/>
            </a:pPr>
            <a:endParaRPr lang="en-US" sz="4000" dirty="0">
              <a:solidFill>
                <a:schemeClr val="tx1"/>
              </a:solidFill>
            </a:endParaRPr>
          </a:p>
          <a:p>
            <a:pPr marL="507995" lvl="1" indent="0" algn="just">
              <a:lnSpc>
                <a:spcPct val="120000"/>
              </a:lnSpc>
              <a:spcBef>
                <a:spcPts val="0"/>
              </a:spcBef>
              <a:buNone/>
            </a:pPr>
            <a:endParaRPr lang="en-US" sz="1650" dirty="0">
              <a:solidFill>
                <a:schemeClr val="tx1"/>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495300" y="209551"/>
            <a:ext cx="815340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Forgiveness - Compensation Caps</a:t>
            </a:r>
          </a:p>
        </p:txBody>
      </p:sp>
    </p:spTree>
    <p:extLst>
      <p:ext uri="{BB962C8B-B14F-4D97-AF65-F5344CB8AC3E}">
        <p14:creationId xmlns:p14="http://schemas.microsoft.com/office/powerpoint/2010/main" val="3295477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914400" y="571500"/>
            <a:ext cx="7620000" cy="4114800"/>
          </a:xfrm>
        </p:spPr>
        <p:txBody>
          <a:bodyPr>
            <a:normAutofit/>
          </a:bodyPr>
          <a:lstStyle/>
          <a:p>
            <a:pPr algn="just"/>
            <a:endParaRPr lang="en-US" sz="1700" dirty="0">
              <a:solidFill>
                <a:schemeClr val="tx1"/>
              </a:solidFill>
            </a:endParaRPr>
          </a:p>
          <a:p>
            <a:pPr algn="just"/>
            <a:r>
              <a:rPr lang="en-US" sz="1700" dirty="0">
                <a:solidFill>
                  <a:schemeClr val="tx1"/>
                </a:solidFill>
              </a:rPr>
              <a:t>The CARES Act specifically </a:t>
            </a:r>
            <a:r>
              <a:rPr lang="en-US" sz="1700" b="1" u="sng" dirty="0">
                <a:solidFill>
                  <a:schemeClr val="tx1"/>
                </a:solidFill>
              </a:rPr>
              <a:t>requires certain reductions in a borrower’s loan forgiveness amount based on: </a:t>
            </a:r>
          </a:p>
          <a:p>
            <a:pPr lvl="1" algn="just">
              <a:buFont typeface="Arial" panose="020B0604020202020204" pitchFamily="34" charset="0"/>
              <a:buChar char="•"/>
            </a:pPr>
            <a:r>
              <a:rPr lang="en-US" sz="1700" b="1" u="sng" dirty="0">
                <a:solidFill>
                  <a:schemeClr val="tx1"/>
                </a:solidFill>
              </a:rPr>
              <a:t>Reductions in FTEs, or</a:t>
            </a:r>
          </a:p>
          <a:p>
            <a:pPr lvl="1" algn="just">
              <a:buFont typeface="Arial" panose="020B0604020202020204" pitchFamily="34" charset="0"/>
              <a:buChar char="•"/>
            </a:pPr>
            <a:r>
              <a:rPr lang="en-US" sz="1700" b="1" u="sng" dirty="0">
                <a:solidFill>
                  <a:schemeClr val="tx1"/>
                </a:solidFill>
              </a:rPr>
              <a:t>Reductions in employee salary and wages during the covered period.</a:t>
            </a:r>
          </a:p>
          <a:p>
            <a:pPr marL="0" indent="0" algn="just">
              <a:buNone/>
            </a:pPr>
            <a:endParaRPr lang="en-US" sz="1700" dirty="0">
              <a:solidFill>
                <a:schemeClr val="tx1"/>
              </a:solidFill>
            </a:endParaRPr>
          </a:p>
          <a:p>
            <a:pPr algn="just"/>
            <a:r>
              <a:rPr lang="en-US" sz="1700" dirty="0">
                <a:solidFill>
                  <a:schemeClr val="tx1"/>
                </a:solidFill>
              </a:rPr>
              <a:t>These reductions are subject to an important </a:t>
            </a:r>
            <a:r>
              <a:rPr lang="en-US" sz="1700" b="1" u="sng" dirty="0">
                <a:solidFill>
                  <a:schemeClr val="tx1"/>
                </a:solidFill>
              </a:rPr>
              <a:t>statutory exemption</a:t>
            </a:r>
            <a:r>
              <a:rPr lang="en-US" sz="1700" dirty="0">
                <a:solidFill>
                  <a:schemeClr val="tx1"/>
                </a:solidFill>
              </a:rPr>
              <a:t> for borrowers who have </a:t>
            </a:r>
            <a:r>
              <a:rPr lang="en-US" sz="1700" b="1" u="sng" dirty="0">
                <a:solidFill>
                  <a:schemeClr val="tx1"/>
                </a:solidFill>
              </a:rPr>
              <a:t>rehired employees and restored salary and wage levels by December 31, 2020</a:t>
            </a:r>
            <a:r>
              <a:rPr lang="en-US" sz="1700" dirty="0">
                <a:solidFill>
                  <a:schemeClr val="tx1"/>
                </a:solidFill>
              </a:rPr>
              <a:t> (with limitations). </a:t>
            </a:r>
          </a:p>
          <a:p>
            <a:pPr algn="just"/>
            <a:endParaRPr lang="en-US" sz="1700" dirty="0">
              <a:solidFill>
                <a:schemeClr val="tx1"/>
              </a:solidFill>
            </a:endParaRPr>
          </a:p>
          <a:p>
            <a:pPr algn="just"/>
            <a:r>
              <a:rPr lang="en-US" sz="1700" b="1" u="sng" dirty="0">
                <a:solidFill>
                  <a:schemeClr val="tx1"/>
                </a:solidFill>
              </a:rPr>
              <a:t>FTEs are calculated</a:t>
            </a:r>
            <a:r>
              <a:rPr lang="en-US" sz="1700" dirty="0">
                <a:solidFill>
                  <a:schemeClr val="tx1"/>
                </a:solidFill>
              </a:rPr>
              <a:t> using either of the following:</a:t>
            </a:r>
          </a:p>
          <a:p>
            <a:pPr lvl="1" algn="just">
              <a:buFont typeface="Arial" panose="020B0604020202020204" pitchFamily="34" charset="0"/>
              <a:buChar char="•"/>
            </a:pPr>
            <a:r>
              <a:rPr lang="en-US" sz="1700" dirty="0">
                <a:solidFill>
                  <a:schemeClr val="tx1"/>
                </a:solidFill>
              </a:rPr>
              <a:t>For each qualifying employee, </a:t>
            </a:r>
            <a:r>
              <a:rPr lang="en-US" sz="1700" b="1" u="sng" dirty="0">
                <a:solidFill>
                  <a:schemeClr val="tx1"/>
                </a:solidFill>
              </a:rPr>
              <a:t>divide number of hours per week by 40</a:t>
            </a:r>
            <a:r>
              <a:rPr lang="en-US" sz="1700" dirty="0">
                <a:solidFill>
                  <a:schemeClr val="tx1"/>
                </a:solidFill>
              </a:rPr>
              <a:t>; </a:t>
            </a:r>
            <a:r>
              <a:rPr lang="en-US" sz="1700" b="1" u="sng" dirty="0">
                <a:solidFill>
                  <a:schemeClr val="tx1"/>
                </a:solidFill>
              </a:rPr>
              <a:t>or</a:t>
            </a:r>
          </a:p>
          <a:p>
            <a:pPr lvl="1" algn="just">
              <a:buFont typeface="Arial" panose="020B0604020202020204" pitchFamily="34" charset="0"/>
              <a:buChar char="•"/>
            </a:pPr>
            <a:r>
              <a:rPr lang="en-US" sz="1700" b="1" u="sng" dirty="0">
                <a:solidFill>
                  <a:schemeClr val="tx1"/>
                </a:solidFill>
              </a:rPr>
              <a:t>Use 0.5 </a:t>
            </a:r>
            <a:r>
              <a:rPr lang="en-US" sz="1700" dirty="0">
                <a:solidFill>
                  <a:schemeClr val="tx1"/>
                </a:solidFill>
              </a:rPr>
              <a:t>for every employee that works </a:t>
            </a:r>
            <a:r>
              <a:rPr lang="en-US" sz="1700" b="1" u="sng" dirty="0">
                <a:solidFill>
                  <a:schemeClr val="tx1"/>
                </a:solidFill>
              </a:rPr>
              <a:t>less than 40 hours</a:t>
            </a:r>
            <a:r>
              <a:rPr lang="en-US" sz="1700" dirty="0">
                <a:solidFill>
                  <a:schemeClr val="tx1"/>
                </a:solidFill>
              </a:rPr>
              <a:t>.</a:t>
            </a:r>
          </a:p>
          <a:p>
            <a:pPr marL="0" indent="0" algn="just">
              <a:buNone/>
            </a:pPr>
            <a:endParaRPr lang="en-US" sz="1700" dirty="0">
              <a:solidFill>
                <a:schemeClr val="tx1"/>
              </a:solidFill>
            </a:endParaRPr>
          </a:p>
          <a:p>
            <a:pPr algn="just"/>
            <a:endParaRPr lang="en-US" sz="1700" dirty="0">
              <a:solidFill>
                <a:schemeClr val="tx1"/>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1200150" y="190500"/>
            <a:ext cx="6743700" cy="4572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Reductions </a:t>
            </a:r>
          </a:p>
          <a:p>
            <a:endParaRPr lang="en-US" sz="2100" b="0" dirty="0"/>
          </a:p>
        </p:txBody>
      </p:sp>
    </p:spTree>
    <p:extLst>
      <p:ext uri="{BB962C8B-B14F-4D97-AF65-F5344CB8AC3E}">
        <p14:creationId xmlns:p14="http://schemas.microsoft.com/office/powerpoint/2010/main" val="203752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647700"/>
            <a:ext cx="7886700" cy="4663750"/>
          </a:xfrm>
        </p:spPr>
        <p:txBody>
          <a:bodyPr>
            <a:normAutofit fontScale="92500" lnSpcReduction="10000"/>
          </a:bodyPr>
          <a:lstStyle/>
          <a:p>
            <a:pPr algn="just">
              <a:lnSpc>
                <a:spcPct val="110000"/>
              </a:lnSpc>
              <a:spcBef>
                <a:spcPts val="0"/>
              </a:spcBef>
              <a:spcAft>
                <a:spcPts val="1000"/>
              </a:spcAft>
            </a:pPr>
            <a:r>
              <a:rPr lang="en-US" sz="1650" b="1" u="sng" dirty="0">
                <a:solidFill>
                  <a:schemeClr val="tx1"/>
                </a:solidFill>
              </a:rPr>
              <a:t>What effect does a reduction in a borrower’s number of FTEs have on the loan forgiveness amount</a:t>
            </a:r>
            <a:r>
              <a:rPr lang="en-US" sz="1650" dirty="0">
                <a:solidFill>
                  <a:schemeClr val="tx1"/>
                </a:solidFill>
              </a:rPr>
              <a:t>?</a:t>
            </a:r>
          </a:p>
          <a:p>
            <a:pPr lvl="1" algn="just">
              <a:lnSpc>
                <a:spcPct val="110000"/>
              </a:lnSpc>
              <a:spcBef>
                <a:spcPts val="0"/>
              </a:spcBef>
              <a:spcAft>
                <a:spcPts val="1000"/>
              </a:spcAft>
              <a:buFont typeface="Arial" panose="020B0604020202020204" pitchFamily="34" charset="0"/>
              <a:buChar char="•"/>
            </a:pPr>
            <a:r>
              <a:rPr lang="en-US" sz="1650" dirty="0">
                <a:solidFill>
                  <a:schemeClr val="tx1"/>
                </a:solidFill>
              </a:rPr>
              <a:t>In general, a reduction in FTE employees during the Covered Period reduces the loan forgiveness amount by the same percentage as the percentage reduction in FTE employees.  </a:t>
            </a:r>
          </a:p>
          <a:p>
            <a:pPr lvl="1" algn="just">
              <a:lnSpc>
                <a:spcPct val="110000"/>
              </a:lnSpc>
              <a:spcBef>
                <a:spcPts val="0"/>
              </a:spcBef>
              <a:spcAft>
                <a:spcPts val="1000"/>
              </a:spcAft>
              <a:buFont typeface="Arial" panose="020B0604020202020204" pitchFamily="34" charset="0"/>
              <a:buChar char="•"/>
            </a:pPr>
            <a:r>
              <a:rPr lang="en-US" sz="1650" b="1" u="sng" dirty="0">
                <a:solidFill>
                  <a:schemeClr val="tx1"/>
                </a:solidFill>
              </a:rPr>
              <a:t>The borrower must first select a reference period</a:t>
            </a:r>
            <a:r>
              <a:rPr lang="en-US" sz="1650" dirty="0">
                <a:solidFill>
                  <a:schemeClr val="tx1"/>
                </a:solidFill>
              </a:rPr>
              <a:t>:  (i) February 15, 2019 through June 30, 2019; (ii) January 1, 2020 through February 29, 2020.</a:t>
            </a:r>
          </a:p>
          <a:p>
            <a:pPr lvl="2" algn="just">
              <a:lnSpc>
                <a:spcPct val="110000"/>
              </a:lnSpc>
              <a:spcBef>
                <a:spcPts val="0"/>
              </a:spcBef>
              <a:spcAft>
                <a:spcPts val="1000"/>
              </a:spcAft>
            </a:pPr>
            <a:r>
              <a:rPr lang="en-US" sz="1650" dirty="0">
                <a:solidFill>
                  <a:schemeClr val="tx1"/>
                </a:solidFill>
              </a:rPr>
              <a:t>In the case of a </a:t>
            </a:r>
            <a:r>
              <a:rPr lang="en-US" sz="1650" b="1" u="sng" dirty="0">
                <a:solidFill>
                  <a:schemeClr val="tx1"/>
                </a:solidFill>
              </a:rPr>
              <a:t>seasonal employer</a:t>
            </a:r>
            <a:r>
              <a:rPr lang="en-US" sz="1650" dirty="0">
                <a:solidFill>
                  <a:schemeClr val="tx1"/>
                </a:solidFill>
              </a:rPr>
              <a:t>, </a:t>
            </a:r>
            <a:r>
              <a:rPr lang="en-US" sz="1650" b="1" u="sng" dirty="0">
                <a:solidFill>
                  <a:schemeClr val="tx1"/>
                </a:solidFill>
              </a:rPr>
              <a:t>either of the two preceding methods</a:t>
            </a:r>
            <a:r>
              <a:rPr lang="en-US" sz="1650" b="1" dirty="0">
                <a:solidFill>
                  <a:schemeClr val="tx1"/>
                </a:solidFill>
              </a:rPr>
              <a:t> </a:t>
            </a:r>
            <a:r>
              <a:rPr lang="en-US" sz="1650" dirty="0">
                <a:solidFill>
                  <a:schemeClr val="tx1"/>
                </a:solidFill>
              </a:rPr>
              <a:t>or a </a:t>
            </a:r>
            <a:r>
              <a:rPr lang="en-US" sz="1650" b="1" u="sng" dirty="0">
                <a:solidFill>
                  <a:schemeClr val="tx1"/>
                </a:solidFill>
              </a:rPr>
              <a:t>consecutive 12-week period between May 1, 2019 and September 15, 2019</a:t>
            </a:r>
            <a:r>
              <a:rPr lang="en-US" sz="1650" dirty="0">
                <a:solidFill>
                  <a:schemeClr val="tx1"/>
                </a:solidFill>
              </a:rPr>
              <a:t>.</a:t>
            </a:r>
          </a:p>
          <a:p>
            <a:pPr lvl="1" algn="just">
              <a:lnSpc>
                <a:spcPct val="110000"/>
              </a:lnSpc>
              <a:spcBef>
                <a:spcPts val="0"/>
              </a:spcBef>
              <a:spcAft>
                <a:spcPts val="1000"/>
              </a:spcAft>
              <a:buFont typeface="Arial" panose="020B0604020202020204" pitchFamily="34" charset="0"/>
              <a:buChar char="•"/>
            </a:pPr>
            <a:r>
              <a:rPr lang="en-US" sz="1650" dirty="0">
                <a:solidFill>
                  <a:schemeClr val="tx1"/>
                </a:solidFill>
              </a:rPr>
              <a:t>If the average number of </a:t>
            </a:r>
            <a:r>
              <a:rPr lang="en-US" sz="1650" b="1" u="sng" dirty="0">
                <a:solidFill>
                  <a:schemeClr val="tx1"/>
                </a:solidFill>
              </a:rPr>
              <a:t>FTE employees during the Covered Period is less than during the reference period</a:t>
            </a:r>
            <a:r>
              <a:rPr lang="en-US" sz="1650" dirty="0">
                <a:solidFill>
                  <a:schemeClr val="tx1"/>
                </a:solidFill>
              </a:rPr>
              <a:t>, the total eligible expenses available for </a:t>
            </a:r>
            <a:r>
              <a:rPr lang="en-US" sz="1650" b="1" u="sng" dirty="0">
                <a:solidFill>
                  <a:schemeClr val="tx1"/>
                </a:solidFill>
              </a:rPr>
              <a:t>forgiveness is reduced proportionally</a:t>
            </a:r>
            <a:r>
              <a:rPr lang="en-US" sz="1650" dirty="0">
                <a:solidFill>
                  <a:schemeClr val="tx1"/>
                </a:solidFill>
              </a:rPr>
              <a:t> by the percentage reduction in FTE employees.  </a:t>
            </a:r>
          </a:p>
          <a:p>
            <a:pPr lvl="1" algn="just">
              <a:lnSpc>
                <a:spcPct val="110000"/>
              </a:lnSpc>
              <a:spcBef>
                <a:spcPts val="0"/>
              </a:spcBef>
              <a:spcAft>
                <a:spcPts val="1000"/>
              </a:spcAft>
              <a:buFont typeface="Arial" panose="020B0604020202020204" pitchFamily="34" charset="0"/>
              <a:buChar char="•"/>
            </a:pPr>
            <a:r>
              <a:rPr lang="en-US" sz="1650" b="1" u="sng" dirty="0">
                <a:solidFill>
                  <a:schemeClr val="tx1"/>
                </a:solidFill>
              </a:rPr>
              <a:t>For example</a:t>
            </a:r>
            <a:r>
              <a:rPr lang="en-US" sz="1650" dirty="0">
                <a:solidFill>
                  <a:schemeClr val="tx1"/>
                </a:solidFill>
              </a:rPr>
              <a:t>, if a borrower had 10.0 FTE employees during the reference period and this declined to 8.0 FTE employees during the covered period, the percentage of FTE employees </a:t>
            </a:r>
            <a:r>
              <a:rPr lang="en-US" sz="1650" b="1" u="sng" dirty="0">
                <a:solidFill>
                  <a:schemeClr val="tx1"/>
                </a:solidFill>
              </a:rPr>
              <a:t>declined by 20 percent and thus only 80 percent of otherwise eligible expenses are available for forgiveness</a:t>
            </a:r>
            <a:r>
              <a:rPr lang="en-US" sz="1650" dirty="0">
                <a:solidFill>
                  <a:schemeClr val="tx1"/>
                </a:solidFill>
              </a:rPr>
              <a:t>. </a:t>
            </a: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723900" y="174950"/>
            <a:ext cx="7696200" cy="4571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Reduction of Loan Forgiveness - FTEs Reduction</a:t>
            </a:r>
          </a:p>
          <a:p>
            <a:endParaRPr lang="en-US" sz="2100" b="0" dirty="0"/>
          </a:p>
        </p:txBody>
      </p:sp>
    </p:spTree>
    <p:extLst>
      <p:ext uri="{BB962C8B-B14F-4D97-AF65-F5344CB8AC3E}">
        <p14:creationId xmlns:p14="http://schemas.microsoft.com/office/powerpoint/2010/main" val="340387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799C4-B0B5-4F5C-BEE3-C33A0FC2C732}"/>
              </a:ext>
            </a:extLst>
          </p:cNvPr>
          <p:cNvSpPr>
            <a:spLocks noGrp="1"/>
          </p:cNvSpPr>
          <p:nvPr>
            <p:ph idx="1"/>
          </p:nvPr>
        </p:nvSpPr>
        <p:spPr>
          <a:xfrm>
            <a:off x="762000" y="914400"/>
            <a:ext cx="7969092" cy="3943350"/>
          </a:xfrm>
        </p:spPr>
        <p:txBody>
          <a:bodyPr>
            <a:noAutofit/>
          </a:bodyPr>
          <a:lstStyle/>
          <a:p>
            <a:pPr algn="just">
              <a:lnSpc>
                <a:spcPct val="110000"/>
              </a:lnSpc>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amount of </a:t>
            </a:r>
            <a:r>
              <a:rPr lang="en-US" sz="1800" b="1" u="sng" dirty="0">
                <a:solidFill>
                  <a:schemeClr val="tx1"/>
                </a:solidFill>
                <a:latin typeface="Calibri" panose="020F0502020204030204" pitchFamily="34" charset="0"/>
                <a:cs typeface="Calibri" panose="020F0502020204030204" pitchFamily="34" charset="0"/>
              </a:rPr>
              <a:t>loan forgiveness shall also be reduced</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by the amount of any </a:t>
            </a:r>
            <a:r>
              <a:rPr lang="en-US" sz="1800" b="1" u="sng" dirty="0">
                <a:solidFill>
                  <a:schemeClr val="tx1"/>
                </a:solidFill>
                <a:latin typeface="Calibri" panose="020F0502020204030204" pitchFamily="34" charset="0"/>
                <a:cs typeface="Calibri" panose="020F0502020204030204" pitchFamily="34" charset="0"/>
              </a:rPr>
              <a:t>reduction in total salary</a:t>
            </a:r>
            <a:r>
              <a:rPr lang="en-US" sz="1800" dirty="0">
                <a:solidFill>
                  <a:schemeClr val="tx1"/>
                </a:solidFill>
                <a:latin typeface="Calibri" panose="020F0502020204030204" pitchFamily="34" charset="0"/>
                <a:cs typeface="Calibri" panose="020F0502020204030204" pitchFamily="34" charset="0"/>
              </a:rPr>
              <a:t> (based on average annual salary or hourly wage) of any employee </a:t>
            </a:r>
            <a:r>
              <a:rPr lang="en-US" sz="1800" b="1" u="sng" dirty="0">
                <a:solidFill>
                  <a:schemeClr val="tx1"/>
                </a:solidFill>
                <a:latin typeface="Calibri" panose="020F0502020204030204" pitchFamily="34" charset="0"/>
                <a:cs typeface="Calibri" panose="020F0502020204030204" pitchFamily="34" charset="0"/>
              </a:rPr>
              <a:t>during the period February 15, 2020 and April 26, 2020</a:t>
            </a:r>
            <a:r>
              <a:rPr lang="en-US" sz="1800" dirty="0">
                <a:solidFill>
                  <a:schemeClr val="tx1"/>
                </a:solidFill>
                <a:latin typeface="Calibri" panose="020F0502020204030204" pitchFamily="34" charset="0"/>
                <a:cs typeface="Calibri" panose="020F0502020204030204" pitchFamily="34" charset="0"/>
              </a:rPr>
              <a:t> that is </a:t>
            </a:r>
            <a:r>
              <a:rPr lang="en-US" sz="1800" b="1" u="sng" dirty="0">
                <a:solidFill>
                  <a:schemeClr val="tx1"/>
                </a:solidFill>
                <a:latin typeface="Calibri" panose="020F0502020204030204" pitchFamily="34" charset="0"/>
                <a:cs typeface="Calibri" panose="020F0502020204030204" pitchFamily="34" charset="0"/>
              </a:rPr>
              <a:t>in excess of 25%</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of the </a:t>
            </a:r>
            <a:r>
              <a:rPr lang="en-US" sz="1800" b="1" u="sng" dirty="0">
                <a:solidFill>
                  <a:schemeClr val="tx1"/>
                </a:solidFill>
                <a:latin typeface="Calibri" panose="020F0502020204030204" pitchFamily="34" charset="0"/>
                <a:cs typeface="Calibri" panose="020F0502020204030204" pitchFamily="34" charset="0"/>
              </a:rPr>
              <a:t>total salary</a:t>
            </a:r>
            <a:r>
              <a:rPr lang="en-US" sz="1800" dirty="0">
                <a:solidFill>
                  <a:schemeClr val="tx1"/>
                </a:solidFill>
                <a:latin typeface="Calibri" panose="020F0502020204030204" pitchFamily="34" charset="0"/>
                <a:cs typeface="Calibri" panose="020F0502020204030204" pitchFamily="34" charset="0"/>
              </a:rPr>
              <a:t> (based average annual salary or hourly wage) of such employee </a:t>
            </a:r>
            <a:r>
              <a:rPr lang="en-US" sz="1800" b="1" u="sng" dirty="0">
                <a:solidFill>
                  <a:schemeClr val="tx1"/>
                </a:solidFill>
                <a:latin typeface="Calibri" panose="020F0502020204030204" pitchFamily="34" charset="0"/>
                <a:cs typeface="Calibri" panose="020F0502020204030204" pitchFamily="34" charset="0"/>
              </a:rPr>
              <a:t>between January 1, 2020 and March 31, 2020</a:t>
            </a:r>
            <a:r>
              <a:rPr lang="en-US" sz="1800" dirty="0">
                <a:solidFill>
                  <a:schemeClr val="tx1"/>
                </a:solidFill>
                <a:latin typeface="Calibri" panose="020F0502020204030204" pitchFamily="34" charset="0"/>
                <a:cs typeface="Calibri" panose="020F0502020204030204" pitchFamily="34" charset="0"/>
              </a:rPr>
              <a:t>.</a:t>
            </a:r>
          </a:p>
          <a:p>
            <a:pPr lvl="1" algn="just">
              <a:lnSpc>
                <a:spcPct val="110000"/>
              </a:lnSpc>
              <a:spcBef>
                <a:spcPts val="0"/>
              </a:spcBef>
              <a:spcAft>
                <a:spcPts val="1200"/>
              </a:spcAft>
              <a:buFont typeface="Arial" panose="020B0604020202020204" pitchFamily="34" charset="0"/>
              <a:buChar char="•"/>
            </a:pPr>
            <a:r>
              <a:rPr lang="en-US" sz="1800" b="1" u="sng" dirty="0">
                <a:solidFill>
                  <a:schemeClr val="tx1"/>
                </a:solidFill>
                <a:latin typeface="Calibri" panose="020F0502020204030204" pitchFamily="34" charset="0"/>
                <a:cs typeface="Calibri" panose="020F0502020204030204" pitchFamily="34" charset="0"/>
              </a:rPr>
              <a:t>This reduction rule only applies to employees who did not receive </a:t>
            </a:r>
            <a:r>
              <a:rPr lang="en-US" sz="1800" dirty="0">
                <a:solidFill>
                  <a:schemeClr val="tx1"/>
                </a:solidFill>
                <a:latin typeface="Calibri" panose="020F0502020204030204" pitchFamily="34" charset="0"/>
                <a:cs typeface="Calibri" panose="020F0502020204030204" pitchFamily="34" charset="0"/>
              </a:rPr>
              <a:t>during any single pay period during 2019, wages or salary at an annualized rate of pay in an amount </a:t>
            </a:r>
            <a:r>
              <a:rPr lang="en-US" sz="1800" b="1" u="sng" dirty="0">
                <a:solidFill>
                  <a:schemeClr val="tx1"/>
                </a:solidFill>
                <a:latin typeface="Calibri" panose="020F0502020204030204" pitchFamily="34" charset="0"/>
                <a:cs typeface="Calibri" panose="020F0502020204030204" pitchFamily="34" charset="0"/>
              </a:rPr>
              <a:t>more than $100,000.</a:t>
            </a:r>
          </a:p>
          <a:p>
            <a:pPr lvl="1" algn="just">
              <a:lnSpc>
                <a:spcPct val="110000"/>
              </a:lnSpc>
              <a:spcBef>
                <a:spcPts val="0"/>
              </a:spcBef>
              <a:spcAft>
                <a:spcPts val="1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To ensure that borrowers are </a:t>
            </a:r>
            <a:r>
              <a:rPr lang="en-US" sz="1800" b="1" u="sng" dirty="0">
                <a:solidFill>
                  <a:schemeClr val="tx1"/>
                </a:solidFill>
                <a:latin typeface="Calibri" panose="020F0502020204030204" pitchFamily="34" charset="0"/>
                <a:cs typeface="Calibri" panose="020F0502020204030204" pitchFamily="34" charset="0"/>
              </a:rPr>
              <a:t>not doubly penalized</a:t>
            </a:r>
            <a:r>
              <a:rPr lang="en-US" sz="1800" dirty="0">
                <a:solidFill>
                  <a:schemeClr val="tx1"/>
                </a:solidFill>
                <a:latin typeface="Calibri" panose="020F0502020204030204" pitchFamily="34" charset="0"/>
                <a:cs typeface="Calibri" panose="020F0502020204030204" pitchFamily="34" charset="0"/>
              </a:rPr>
              <a:t>, the salary reduction </a:t>
            </a:r>
            <a:r>
              <a:rPr lang="en-US" sz="1800" b="1" u="sng" dirty="0">
                <a:solidFill>
                  <a:schemeClr val="tx1"/>
                </a:solidFill>
                <a:latin typeface="Calibri" panose="020F0502020204030204" pitchFamily="34" charset="0"/>
                <a:cs typeface="Calibri" panose="020F0502020204030204" pitchFamily="34" charset="0"/>
              </a:rPr>
              <a:t>applies only to the portion of the decline in employee salary that is not attributable to the FTE reduction.</a:t>
            </a:r>
          </a:p>
          <a:p>
            <a:pPr algn="just">
              <a:lnSpc>
                <a:spcPct val="110000"/>
              </a:lnSpc>
              <a:spcBef>
                <a:spcPts val="1125"/>
              </a:spcBef>
            </a:pPr>
            <a:endParaRPr lang="en-US" sz="1700" dirty="0">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4266E72B-2461-404C-9A0E-567351C9E9EB}"/>
              </a:ext>
            </a:extLst>
          </p:cNvPr>
          <p:cNvSpPr txBox="1">
            <a:spLocks/>
          </p:cNvSpPr>
          <p:nvPr/>
        </p:nvSpPr>
        <p:spPr>
          <a:xfrm>
            <a:off x="971550" y="857250"/>
            <a:ext cx="7199472" cy="400051"/>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
        <p:nvSpPr>
          <p:cNvPr id="6" name="Title 2">
            <a:extLst>
              <a:ext uri="{FF2B5EF4-FFF2-40B4-BE49-F238E27FC236}">
                <a16:creationId xmlns:a16="http://schemas.microsoft.com/office/drawing/2014/main" id="{43CB7783-EE3E-4335-9A57-A6E93CB1840C}"/>
              </a:ext>
            </a:extLst>
          </p:cNvPr>
          <p:cNvSpPr txBox="1">
            <a:spLocks/>
          </p:cNvSpPr>
          <p:nvPr/>
        </p:nvSpPr>
        <p:spPr>
          <a:xfrm>
            <a:off x="653415" y="285750"/>
            <a:ext cx="7835742" cy="40005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Reduction of Loan Forgiveness - Reduction in Wages</a:t>
            </a:r>
          </a:p>
        </p:txBody>
      </p:sp>
    </p:spTree>
    <p:extLst>
      <p:ext uri="{BB962C8B-B14F-4D97-AF65-F5344CB8AC3E}">
        <p14:creationId xmlns:p14="http://schemas.microsoft.com/office/powerpoint/2010/main" val="1538250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00100" y="857250"/>
            <a:ext cx="7715250" cy="4000500"/>
          </a:xfrm>
        </p:spPr>
        <p:txBody>
          <a:bodyPr>
            <a:normAutofit/>
          </a:bodyPr>
          <a:lstStyle/>
          <a:p>
            <a:pPr algn="just"/>
            <a:endParaRPr lang="en-US" sz="1600" b="1" dirty="0">
              <a:solidFill>
                <a:srgbClr val="404040"/>
              </a:solidFill>
            </a:endParaRPr>
          </a:p>
          <a:p>
            <a:pPr algn="just"/>
            <a:r>
              <a:rPr lang="en-US" b="1" dirty="0">
                <a:solidFill>
                  <a:schemeClr val="tx1"/>
                </a:solidFill>
              </a:rPr>
              <a:t>Question</a:t>
            </a:r>
            <a:r>
              <a:rPr lang="en-US" dirty="0">
                <a:solidFill>
                  <a:schemeClr val="tx1"/>
                </a:solidFill>
              </a:rPr>
              <a:t>: If a borrower </a:t>
            </a:r>
            <a:r>
              <a:rPr lang="en-US" b="1" u="sng" dirty="0">
                <a:solidFill>
                  <a:schemeClr val="tx1"/>
                </a:solidFill>
              </a:rPr>
              <a:t>restores reductions made to employee salaries and wages by not later than December 31, 2020</a:t>
            </a:r>
            <a:r>
              <a:rPr lang="en-US" b="1" dirty="0">
                <a:solidFill>
                  <a:schemeClr val="tx1"/>
                </a:solidFill>
              </a:rPr>
              <a:t>, </a:t>
            </a:r>
            <a:r>
              <a:rPr lang="en-US" dirty="0">
                <a:solidFill>
                  <a:schemeClr val="tx1"/>
                </a:solidFill>
              </a:rPr>
              <a:t>can the borrower avoid a reduction in its loan forgiveness amount?</a:t>
            </a:r>
          </a:p>
          <a:p>
            <a:pPr algn="just"/>
            <a:endParaRPr lang="en-US" dirty="0">
              <a:solidFill>
                <a:schemeClr val="tx1"/>
              </a:solidFill>
            </a:endParaRPr>
          </a:p>
          <a:p>
            <a:pPr algn="just"/>
            <a:r>
              <a:rPr lang="en-US" b="1" dirty="0">
                <a:solidFill>
                  <a:schemeClr val="tx1"/>
                </a:solidFill>
              </a:rPr>
              <a:t>Answer:</a:t>
            </a:r>
            <a:r>
              <a:rPr lang="en-US" dirty="0">
                <a:solidFill>
                  <a:schemeClr val="tx1"/>
                </a:solidFill>
              </a:rPr>
              <a:t> Yes. If certain employee </a:t>
            </a:r>
            <a:r>
              <a:rPr lang="en-US" b="1" u="sng" dirty="0">
                <a:solidFill>
                  <a:schemeClr val="tx1"/>
                </a:solidFill>
              </a:rPr>
              <a:t>salaries and wages were reduced</a:t>
            </a:r>
            <a:r>
              <a:rPr lang="en-US" u="sng" dirty="0">
                <a:solidFill>
                  <a:schemeClr val="tx1"/>
                </a:solidFill>
              </a:rPr>
              <a:t> between </a:t>
            </a:r>
            <a:r>
              <a:rPr lang="en-US" b="1" u="sng" dirty="0">
                <a:solidFill>
                  <a:schemeClr val="tx1"/>
                </a:solidFill>
              </a:rPr>
              <a:t>February 15, 2020 and April 26, 2020</a:t>
            </a:r>
            <a:r>
              <a:rPr lang="en-US" dirty="0">
                <a:solidFill>
                  <a:schemeClr val="tx1"/>
                </a:solidFill>
              </a:rPr>
              <a:t> but the borrower </a:t>
            </a:r>
            <a:r>
              <a:rPr lang="en-US" b="1" u="sng" dirty="0">
                <a:solidFill>
                  <a:schemeClr val="tx1"/>
                </a:solidFill>
              </a:rPr>
              <a:t>eliminates those reductions by December 31, 2020 or earlier</a:t>
            </a:r>
            <a:r>
              <a:rPr lang="en-US" dirty="0">
                <a:solidFill>
                  <a:schemeClr val="tx1"/>
                </a:solidFill>
              </a:rPr>
              <a:t>, the </a:t>
            </a:r>
            <a:r>
              <a:rPr lang="en-US" b="1" u="sng" dirty="0">
                <a:solidFill>
                  <a:schemeClr val="tx1"/>
                </a:solidFill>
              </a:rPr>
              <a:t>borrower is exempt from any reduction in loan forgiveness</a:t>
            </a:r>
            <a:r>
              <a:rPr lang="en-US" dirty="0">
                <a:solidFill>
                  <a:schemeClr val="tx1"/>
                </a:solidFill>
              </a:rPr>
              <a:t> amount that would otherwise be required due to reductions in salaries and wages.</a:t>
            </a:r>
          </a:p>
          <a:p>
            <a:pPr marL="457191" lvl="1" indent="0" algn="just">
              <a:buNone/>
            </a:pPr>
            <a:endParaRPr lang="en-US" sz="1600" dirty="0">
              <a:solidFill>
                <a:schemeClr val="tx1"/>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800100" y="266700"/>
            <a:ext cx="7543800" cy="4571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Reductions - Salary Restoration </a:t>
            </a:r>
          </a:p>
          <a:p>
            <a:endParaRPr lang="en-US" sz="2100" b="0" dirty="0"/>
          </a:p>
        </p:txBody>
      </p:sp>
    </p:spTree>
    <p:extLst>
      <p:ext uri="{BB962C8B-B14F-4D97-AF65-F5344CB8AC3E}">
        <p14:creationId xmlns:p14="http://schemas.microsoft.com/office/powerpoint/2010/main" val="391957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800100"/>
            <a:ext cx="7848600" cy="4114800"/>
          </a:xfrm>
        </p:spPr>
        <p:txBody>
          <a:bodyPr>
            <a:normAutofit fontScale="92500" lnSpcReduction="10000"/>
          </a:bodyPr>
          <a:lstStyle/>
          <a:p>
            <a:pPr algn="just"/>
            <a:r>
              <a:rPr lang="en-US" sz="1700" b="1" dirty="0">
                <a:solidFill>
                  <a:schemeClr val="tx1"/>
                </a:solidFill>
              </a:rPr>
              <a:t>Question</a:t>
            </a:r>
            <a:r>
              <a:rPr lang="en-US" sz="1700" dirty="0">
                <a:solidFill>
                  <a:schemeClr val="tx1"/>
                </a:solidFill>
              </a:rPr>
              <a:t>: If a borrower </a:t>
            </a:r>
            <a:r>
              <a:rPr lang="en-US" sz="1700" b="1" u="sng" dirty="0">
                <a:solidFill>
                  <a:schemeClr val="tx1"/>
                </a:solidFill>
              </a:rPr>
              <a:t>restores reductions made to FTE employees by not later than December 31, 2020</a:t>
            </a:r>
            <a:r>
              <a:rPr lang="en-US" sz="1700" b="1" dirty="0">
                <a:solidFill>
                  <a:schemeClr val="tx1"/>
                </a:solidFill>
              </a:rPr>
              <a:t>, </a:t>
            </a:r>
            <a:r>
              <a:rPr lang="en-US" sz="1700" dirty="0">
                <a:solidFill>
                  <a:schemeClr val="tx1"/>
                </a:solidFill>
              </a:rPr>
              <a:t>can the borrower avoid a reduction in its loan forgiveness amount?</a:t>
            </a:r>
          </a:p>
          <a:p>
            <a:pPr marL="0" indent="0" algn="just">
              <a:buNone/>
            </a:pPr>
            <a:endParaRPr lang="en-US" sz="1700" dirty="0">
              <a:solidFill>
                <a:schemeClr val="tx1"/>
              </a:solidFill>
            </a:endParaRPr>
          </a:p>
          <a:p>
            <a:pPr algn="just"/>
            <a:r>
              <a:rPr lang="en-US" sz="1700" b="1" dirty="0">
                <a:solidFill>
                  <a:schemeClr val="tx1"/>
                </a:solidFill>
              </a:rPr>
              <a:t>Answer: </a:t>
            </a:r>
            <a:r>
              <a:rPr lang="en-US" sz="1700" dirty="0">
                <a:solidFill>
                  <a:schemeClr val="tx1"/>
                </a:solidFill>
              </a:rPr>
              <a:t>Yes, if borrower meets one of the following safe harbors:</a:t>
            </a:r>
          </a:p>
          <a:p>
            <a:pPr marL="0" indent="0" algn="just">
              <a:buNone/>
            </a:pPr>
            <a:endParaRPr lang="en-US" sz="1700" b="1" dirty="0">
              <a:solidFill>
                <a:schemeClr val="tx1"/>
              </a:solidFill>
            </a:endParaRPr>
          </a:p>
          <a:p>
            <a:pPr lvl="0" algn="just">
              <a:spcAft>
                <a:spcPts val="600"/>
              </a:spcAft>
            </a:pPr>
            <a:r>
              <a:rPr lang="en-US" sz="1700" b="1" dirty="0">
                <a:solidFill>
                  <a:schemeClr val="tx1"/>
                </a:solidFill>
              </a:rPr>
              <a:t>Safe Harbor #1: </a:t>
            </a:r>
          </a:p>
          <a:p>
            <a:pPr lvl="1" algn="just">
              <a:spcAft>
                <a:spcPts val="600"/>
              </a:spcAft>
              <a:buFont typeface="Arial" panose="020B0604020202020204" pitchFamily="34" charset="0"/>
              <a:buChar char="•"/>
            </a:pPr>
            <a:r>
              <a:rPr lang="en-US" sz="1700" dirty="0">
                <a:solidFill>
                  <a:schemeClr val="tx1"/>
                </a:solidFill>
              </a:rPr>
              <a:t>If the Borrower reduced its FTE employee levels in the period beginning February 15, 2020, and ending April 26, 2020; and</a:t>
            </a:r>
          </a:p>
          <a:p>
            <a:pPr lvl="1" algn="just">
              <a:spcAft>
                <a:spcPts val="600"/>
              </a:spcAft>
              <a:buFont typeface="Arial" panose="020B0604020202020204" pitchFamily="34" charset="0"/>
              <a:buChar char="•"/>
            </a:pPr>
            <a:r>
              <a:rPr lang="en-US" sz="1700" dirty="0">
                <a:solidFill>
                  <a:schemeClr val="tx1"/>
                </a:solidFill>
              </a:rPr>
              <a:t>The Borrower then restored its FTE employee levels by not later than December 31, 2020 to its FTE employee levels in the Borrower’s pay period that included February 15, 2020.</a:t>
            </a:r>
          </a:p>
          <a:p>
            <a:pPr algn="just"/>
            <a:r>
              <a:rPr lang="en-US" sz="1700" b="1" dirty="0">
                <a:solidFill>
                  <a:schemeClr val="tx1"/>
                </a:solidFill>
              </a:rPr>
              <a:t>Safe Harbor #2: </a:t>
            </a:r>
          </a:p>
          <a:p>
            <a:pPr lvl="1" algn="just">
              <a:buFont typeface="Arial" panose="020B0604020202020204" pitchFamily="34" charset="0"/>
              <a:buChar char="•"/>
            </a:pPr>
            <a:r>
              <a:rPr lang="en-US" sz="1700" dirty="0">
                <a:solidFill>
                  <a:schemeClr val="tx1"/>
                </a:solidFill>
              </a:rPr>
              <a:t>Borrower documents an inability to return to the same level of business activity as before February 15, 2020, due to compliance with safety requirements established or guidance issued by the government (HHS, CDC, or OSHA) during the period March 1, 2020 through December 31, 2020 related to COVID–19.</a:t>
            </a:r>
          </a:p>
          <a:p>
            <a:pPr marL="0" indent="0" algn="just">
              <a:buNone/>
            </a:pPr>
            <a:endParaRPr lang="en-US" sz="1600" dirty="0">
              <a:solidFill>
                <a:srgbClr val="404040"/>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160175" y="208429"/>
            <a:ext cx="8823649" cy="591671"/>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Reductions – FTE Safe Harbors</a:t>
            </a:r>
            <a:endParaRPr lang="en-US" sz="2100" b="0" dirty="0">
              <a:latin typeface="Calibri" panose="020F0502020204030204" pitchFamily="34" charset="0"/>
              <a:cs typeface="Calibri" panose="020F0502020204030204" pitchFamily="34" charset="0"/>
            </a:endParaRPr>
          </a:p>
          <a:p>
            <a:endParaRPr lang="en-US" sz="2100" b="0" dirty="0"/>
          </a:p>
        </p:txBody>
      </p:sp>
    </p:spTree>
    <p:extLst>
      <p:ext uri="{BB962C8B-B14F-4D97-AF65-F5344CB8AC3E}">
        <p14:creationId xmlns:p14="http://schemas.microsoft.com/office/powerpoint/2010/main" val="586514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642937" y="876300"/>
            <a:ext cx="8120064" cy="5295900"/>
          </a:xfrm>
        </p:spPr>
        <p:txBody>
          <a:bodyPr>
            <a:normAutofit/>
          </a:bodyPr>
          <a:lstStyle/>
          <a:p>
            <a:pPr>
              <a:spcAft>
                <a:spcPts val="1200"/>
              </a:spcAft>
            </a:pPr>
            <a:r>
              <a:rPr lang="en-US" sz="1600" b="1" i="0" u="none" strike="noStrike" baseline="0" dirty="0">
                <a:solidFill>
                  <a:schemeClr val="tx1"/>
                </a:solidFill>
              </a:rPr>
              <a:t>Question: </a:t>
            </a:r>
            <a:r>
              <a:rPr lang="en-US" sz="1600" b="0" i="0" u="none" strike="noStrike" baseline="0" dirty="0">
                <a:solidFill>
                  <a:schemeClr val="tx1"/>
                </a:solidFill>
              </a:rPr>
              <a:t>Will a borrower be subject to a reduction to its forgiveness amount due to </a:t>
            </a:r>
            <a:r>
              <a:rPr lang="en-US" sz="1600" i="0" u="none" strike="noStrike" baseline="0" dirty="0">
                <a:solidFill>
                  <a:schemeClr val="tx1"/>
                </a:solidFill>
              </a:rPr>
              <a:t>a</a:t>
            </a:r>
            <a:r>
              <a:rPr lang="en-US" sz="1600" b="0" i="0" u="none" strike="noStrike" baseline="0" dirty="0">
                <a:solidFill>
                  <a:schemeClr val="tx1"/>
                </a:solidFill>
              </a:rPr>
              <a:t> reduction in FTE employees during the Covered Period if the </a:t>
            </a:r>
            <a:r>
              <a:rPr lang="en-US" sz="1600" b="1" i="0" u="sng" strike="noStrike" baseline="0" dirty="0">
                <a:solidFill>
                  <a:schemeClr val="tx1"/>
                </a:solidFill>
              </a:rPr>
              <a:t>borrower offered to rehire</a:t>
            </a:r>
            <a:r>
              <a:rPr lang="en-US" sz="1600" i="0" strike="noStrike" baseline="0" dirty="0">
                <a:solidFill>
                  <a:schemeClr val="tx1"/>
                </a:solidFill>
              </a:rPr>
              <a:t> </a:t>
            </a:r>
            <a:r>
              <a:rPr lang="en-US" sz="1600" b="0" i="0" u="none" strike="noStrike" baseline="0" dirty="0">
                <a:solidFill>
                  <a:schemeClr val="tx1"/>
                </a:solidFill>
              </a:rPr>
              <a:t>one or more laid off employees, </a:t>
            </a:r>
            <a:r>
              <a:rPr lang="en-US" sz="1600" b="1" i="0" u="sng" strike="noStrike" baseline="0" dirty="0">
                <a:solidFill>
                  <a:schemeClr val="tx1"/>
                </a:solidFill>
              </a:rPr>
              <a:t>but the employees declined</a:t>
            </a:r>
            <a:r>
              <a:rPr lang="en-US" sz="1600" b="0" i="0" u="none" strike="noStrike" baseline="0" dirty="0">
                <a:solidFill>
                  <a:schemeClr val="tx1"/>
                </a:solidFill>
              </a:rPr>
              <a:t>? </a:t>
            </a:r>
          </a:p>
          <a:p>
            <a:r>
              <a:rPr lang="en-US" sz="1600" b="1" i="0" u="none" strike="noStrike" baseline="0" dirty="0">
                <a:solidFill>
                  <a:schemeClr val="tx1"/>
                </a:solidFill>
              </a:rPr>
              <a:t>Answer: </a:t>
            </a:r>
            <a:r>
              <a:rPr lang="en-US" sz="1600" b="0" i="0" u="none" strike="noStrike" baseline="0" dirty="0">
                <a:solidFill>
                  <a:schemeClr val="tx1"/>
                </a:solidFill>
              </a:rPr>
              <a:t>In calculating its loan forgiveness amount, a borrower may exclude any reduction in FTE employees if the borrower is able to document in good faith the following: </a:t>
            </a:r>
          </a:p>
          <a:p>
            <a:pPr lvl="1">
              <a:buFont typeface="Arial" panose="020B0604020202020204" pitchFamily="34" charset="0"/>
              <a:buChar char="•"/>
            </a:pPr>
            <a:r>
              <a:rPr lang="en-US" sz="1600" b="1" u="sng" dirty="0">
                <a:solidFill>
                  <a:schemeClr val="tx1"/>
                </a:solidFill>
              </a:rPr>
              <a:t>A</a:t>
            </a:r>
            <a:r>
              <a:rPr lang="en-US" sz="1600" b="1" i="0" u="sng" strike="noStrike" baseline="0" dirty="0">
                <a:solidFill>
                  <a:schemeClr val="tx1"/>
                </a:solidFill>
              </a:rPr>
              <a:t>n inability to rehire individuals</a:t>
            </a:r>
            <a:r>
              <a:rPr lang="en-US" sz="1600" i="0" strike="noStrike" baseline="0" dirty="0">
                <a:solidFill>
                  <a:schemeClr val="tx1"/>
                </a:solidFill>
              </a:rPr>
              <a:t> </a:t>
            </a:r>
            <a:r>
              <a:rPr lang="en-US" sz="1600" b="0" i="0" u="none" strike="noStrike" baseline="0" dirty="0">
                <a:solidFill>
                  <a:schemeClr val="tx1"/>
                </a:solidFill>
              </a:rPr>
              <a:t>who were employees of the borrower on February 15, 2020 </a:t>
            </a:r>
            <a:r>
              <a:rPr lang="en-US" sz="1600" b="1" i="0" u="sng" strike="noStrike" baseline="0" dirty="0">
                <a:solidFill>
                  <a:schemeClr val="tx1"/>
                </a:solidFill>
              </a:rPr>
              <a:t>and</a:t>
            </a:r>
            <a:r>
              <a:rPr lang="en-US" sz="1600" b="0" i="0" u="none" strike="noStrike" baseline="0" dirty="0">
                <a:solidFill>
                  <a:schemeClr val="tx1"/>
                </a:solidFill>
              </a:rPr>
              <a:t>,</a:t>
            </a:r>
          </a:p>
          <a:p>
            <a:pPr lvl="1">
              <a:buFont typeface="Arial" panose="020B0604020202020204" pitchFamily="34" charset="0"/>
              <a:buChar char="•"/>
            </a:pPr>
            <a:r>
              <a:rPr lang="en-US" sz="1600" b="1" u="sng" dirty="0">
                <a:solidFill>
                  <a:schemeClr val="tx1"/>
                </a:solidFill>
              </a:rPr>
              <a:t>A</a:t>
            </a:r>
            <a:r>
              <a:rPr lang="en-US" sz="1600" b="1" i="0" u="sng" strike="noStrike" baseline="0" dirty="0">
                <a:solidFill>
                  <a:schemeClr val="tx1"/>
                </a:solidFill>
              </a:rPr>
              <a:t>n inability to hire similarly qualified individuals</a:t>
            </a:r>
            <a:r>
              <a:rPr lang="en-US" sz="1600" i="0" strike="noStrike" baseline="0" dirty="0">
                <a:solidFill>
                  <a:schemeClr val="tx1"/>
                </a:solidFill>
              </a:rPr>
              <a:t> </a:t>
            </a:r>
            <a:r>
              <a:rPr lang="en-US" sz="1600" b="0" i="0" u="none" strike="noStrike" baseline="0" dirty="0">
                <a:solidFill>
                  <a:schemeClr val="tx1"/>
                </a:solidFill>
              </a:rPr>
              <a:t>for unfilled positions on or before December 31, 2020</a:t>
            </a:r>
            <a:r>
              <a:rPr lang="en-US" sz="1600" dirty="0">
                <a:solidFill>
                  <a:schemeClr val="tx1"/>
                </a:solidFill>
              </a:rPr>
              <a:t>.</a:t>
            </a:r>
            <a:endParaRPr lang="en-US" sz="1600" b="0" i="0" u="none" strike="noStrike" baseline="0" dirty="0">
              <a:solidFill>
                <a:schemeClr val="tx1"/>
              </a:solidFill>
            </a:endParaRPr>
          </a:p>
          <a:p>
            <a:r>
              <a:rPr lang="en-US" sz="1600" dirty="0">
                <a:solidFill>
                  <a:schemeClr val="tx1"/>
                </a:solidFill>
              </a:rPr>
              <a:t>Borrowers are required to </a:t>
            </a:r>
            <a:r>
              <a:rPr lang="en-US" sz="1600" b="1" u="sng" dirty="0">
                <a:solidFill>
                  <a:schemeClr val="tx1"/>
                </a:solidFill>
              </a:rPr>
              <a:t>inform the applicable state unemployment insurance office</a:t>
            </a:r>
            <a:r>
              <a:rPr lang="en-US" sz="1600" dirty="0">
                <a:solidFill>
                  <a:schemeClr val="tx1"/>
                </a:solidFill>
              </a:rPr>
              <a:t> of any employee’s rejected rehire offer within 30 days of the employee’s rejection of the offer</a:t>
            </a:r>
            <a:r>
              <a:rPr lang="en-US" sz="1600" b="0" i="0" u="none" strike="noStrike" baseline="0" dirty="0">
                <a:solidFill>
                  <a:schemeClr val="tx1"/>
                </a:solidFill>
              </a:rPr>
              <a:t>. </a:t>
            </a:r>
          </a:p>
          <a:p>
            <a:pPr marL="0" indent="0">
              <a:buNone/>
            </a:pPr>
            <a:endParaRPr lang="en-US" sz="1600" b="0" i="0" u="none" strike="noStrike" baseline="0" dirty="0">
              <a:solidFill>
                <a:schemeClr val="tx1"/>
              </a:solidFill>
            </a:endParaRPr>
          </a:p>
          <a:p>
            <a:r>
              <a:rPr lang="en-US" sz="1600" b="1" i="0" u="sng" strike="noStrike" baseline="0" dirty="0">
                <a:solidFill>
                  <a:schemeClr val="tx1"/>
                </a:solidFill>
              </a:rPr>
              <a:t>The documents that borrowers should maintain</a:t>
            </a:r>
            <a:r>
              <a:rPr lang="en-US" sz="1600" i="0" strike="noStrike" baseline="0" dirty="0">
                <a:solidFill>
                  <a:schemeClr val="tx1"/>
                </a:solidFill>
              </a:rPr>
              <a:t> </a:t>
            </a:r>
            <a:r>
              <a:rPr lang="en-US" sz="1600" b="0" i="0" u="none" strike="noStrike" baseline="0" dirty="0">
                <a:solidFill>
                  <a:schemeClr val="tx1"/>
                </a:solidFill>
              </a:rPr>
              <a:t>to show compliance with this exemption include the written offer to rehire an individual at the same salary and hours, a written record of the offer’s rejection, and a written record of efforts to hire a similarly qualified individual.</a:t>
            </a:r>
          </a:p>
          <a:p>
            <a:endParaRPr lang="en-US" sz="1600" b="0" i="0" u="none" strike="noStrike" baseline="0" dirty="0">
              <a:solidFill>
                <a:srgbClr val="000000"/>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642937" y="190500"/>
            <a:ext cx="7858125"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Reductions - Employee Declines</a:t>
            </a:r>
          </a:p>
        </p:txBody>
      </p:sp>
    </p:spTree>
    <p:extLst>
      <p:ext uri="{BB962C8B-B14F-4D97-AF65-F5344CB8AC3E}">
        <p14:creationId xmlns:p14="http://schemas.microsoft.com/office/powerpoint/2010/main" val="2593404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762000" y="1028700"/>
            <a:ext cx="7924800" cy="3543300"/>
          </a:xfrm>
        </p:spPr>
        <p:txBody>
          <a:bodyPr>
            <a:normAutofit/>
          </a:bodyPr>
          <a:lstStyle/>
          <a:p>
            <a:pPr algn="just"/>
            <a:endParaRPr lang="en-US" sz="2000" b="1" dirty="0">
              <a:solidFill>
                <a:srgbClr val="404040"/>
              </a:solidFill>
            </a:endParaRPr>
          </a:p>
          <a:p>
            <a:pPr algn="just"/>
            <a:r>
              <a:rPr lang="en-US" sz="2000" b="1" dirty="0">
                <a:solidFill>
                  <a:schemeClr val="tx1"/>
                </a:solidFill>
              </a:rPr>
              <a:t>Question</a:t>
            </a:r>
            <a:r>
              <a:rPr lang="en-US" sz="2000" dirty="0">
                <a:solidFill>
                  <a:schemeClr val="tx1"/>
                </a:solidFill>
              </a:rPr>
              <a:t>: Will a borrower’s loan forgiveness amount be reduced </a:t>
            </a:r>
            <a:r>
              <a:rPr lang="en-US" sz="2000" b="1" u="sng" dirty="0">
                <a:solidFill>
                  <a:schemeClr val="tx1"/>
                </a:solidFill>
              </a:rPr>
              <a:t>if an employee is fired for cause, voluntarily resigns, or voluntarily requests a schedule reduction</a:t>
            </a:r>
            <a:r>
              <a:rPr lang="en-US" sz="2000" dirty="0">
                <a:solidFill>
                  <a:schemeClr val="tx1"/>
                </a:solidFill>
              </a:rPr>
              <a:t>?</a:t>
            </a:r>
          </a:p>
          <a:p>
            <a:pPr algn="just"/>
            <a:endParaRPr lang="en-US" sz="2000" dirty="0">
              <a:solidFill>
                <a:schemeClr val="tx1"/>
              </a:solidFill>
            </a:endParaRPr>
          </a:p>
          <a:p>
            <a:pPr algn="just"/>
            <a:r>
              <a:rPr lang="en-US" sz="2000" b="1" dirty="0">
                <a:solidFill>
                  <a:schemeClr val="tx1"/>
                </a:solidFill>
              </a:rPr>
              <a:t>Answer</a:t>
            </a:r>
            <a:r>
              <a:rPr lang="en-US" sz="2000" dirty="0">
                <a:solidFill>
                  <a:schemeClr val="tx1"/>
                </a:solidFill>
              </a:rPr>
              <a:t>: No. In these cases, the borrower may count such employee at the same full-time equivalency level before the FTE reduction event when calculating the FTE employee reduction penalty.</a:t>
            </a:r>
          </a:p>
          <a:p>
            <a:pPr marL="0" indent="0" algn="just">
              <a:buNone/>
            </a:pPr>
            <a:endParaRPr lang="en-US" sz="1600" dirty="0">
              <a:solidFill>
                <a:srgbClr val="404040"/>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312575" y="266700"/>
            <a:ext cx="8823649" cy="401171"/>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Reductions - Employee Termination, Etc. </a:t>
            </a:r>
            <a:endParaRPr lang="en-US" sz="2800" b="0" dirty="0">
              <a:latin typeface="Calibri" panose="020F0502020204030204" pitchFamily="34" charset="0"/>
              <a:cs typeface="Calibri" panose="020F0502020204030204" pitchFamily="34" charset="0"/>
            </a:endParaRPr>
          </a:p>
          <a:p>
            <a:endParaRPr lang="en-US" sz="2100" b="0" dirty="0"/>
          </a:p>
        </p:txBody>
      </p:sp>
    </p:spTree>
    <p:extLst>
      <p:ext uri="{BB962C8B-B14F-4D97-AF65-F5344CB8AC3E}">
        <p14:creationId xmlns:p14="http://schemas.microsoft.com/office/powerpoint/2010/main" val="1870023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762000" y="723900"/>
            <a:ext cx="8001000" cy="4876801"/>
          </a:xfrm>
        </p:spPr>
        <p:txBody>
          <a:bodyPr>
            <a:normAutofit lnSpcReduction="10000"/>
          </a:bodyPr>
          <a:lstStyle/>
          <a:p>
            <a:pPr algn="just">
              <a:spcBef>
                <a:spcPts val="0"/>
              </a:spcBef>
              <a:spcAft>
                <a:spcPts val="1200"/>
              </a:spcAft>
            </a:pPr>
            <a:r>
              <a:rPr lang="en-US" sz="1700" b="1" dirty="0">
                <a:solidFill>
                  <a:schemeClr val="tx1"/>
                </a:solidFill>
              </a:rPr>
              <a:t>SBA Provides Three Different PPP Loan Forgiveness Applications</a:t>
            </a:r>
          </a:p>
          <a:p>
            <a:pPr lvl="1" algn="just">
              <a:spcBef>
                <a:spcPts val="0"/>
              </a:spcBef>
              <a:spcAft>
                <a:spcPts val="1200"/>
              </a:spcAft>
              <a:buFont typeface="Arial" panose="020B0604020202020204" pitchFamily="34" charset="0"/>
              <a:buChar char="•"/>
            </a:pPr>
            <a:r>
              <a:rPr lang="en-US" sz="1700" b="1" dirty="0">
                <a:solidFill>
                  <a:schemeClr val="tx1"/>
                </a:solidFill>
              </a:rPr>
              <a:t>Form 3508S - </a:t>
            </a:r>
            <a:r>
              <a:rPr lang="en-US" sz="1700" dirty="0">
                <a:solidFill>
                  <a:schemeClr val="tx1"/>
                </a:solidFill>
              </a:rPr>
              <a:t>Only for borrowers that received a PPP loan for 50,000 or less.</a:t>
            </a:r>
          </a:p>
          <a:p>
            <a:pPr lvl="1" algn="just">
              <a:spcBef>
                <a:spcPts val="0"/>
              </a:spcBef>
              <a:spcAft>
                <a:spcPts val="1200"/>
              </a:spcAft>
              <a:buFont typeface="Arial" panose="020B0604020202020204" pitchFamily="34" charset="0"/>
              <a:buChar char="•"/>
            </a:pPr>
            <a:r>
              <a:rPr lang="en-US" sz="1700" b="1" dirty="0">
                <a:solidFill>
                  <a:schemeClr val="tx1"/>
                </a:solidFill>
              </a:rPr>
              <a:t>Form 3508EZ - </a:t>
            </a:r>
            <a:r>
              <a:rPr lang="en-US" sz="1700" dirty="0">
                <a:solidFill>
                  <a:schemeClr val="tx1"/>
                </a:solidFill>
              </a:rPr>
              <a:t>For borrowers that </a:t>
            </a:r>
            <a:r>
              <a:rPr lang="en-US" sz="1700" b="1" u="sng" dirty="0">
                <a:solidFill>
                  <a:schemeClr val="tx1"/>
                </a:solidFill>
              </a:rPr>
              <a:t>meet one of the following</a:t>
            </a:r>
            <a:r>
              <a:rPr lang="en-US" sz="1700" dirty="0">
                <a:solidFill>
                  <a:schemeClr val="tx1"/>
                </a:solidFill>
              </a:rPr>
              <a:t>:</a:t>
            </a:r>
          </a:p>
          <a:p>
            <a:pPr lvl="2" algn="just">
              <a:spcBef>
                <a:spcPts val="0"/>
              </a:spcBef>
              <a:spcAft>
                <a:spcPts val="1200"/>
              </a:spcAft>
            </a:pPr>
            <a:r>
              <a:rPr lang="en-US" sz="1700" dirty="0">
                <a:solidFill>
                  <a:schemeClr val="tx1"/>
                </a:solidFill>
              </a:rPr>
              <a:t>Borrower is a self-employed individual with no employees;</a:t>
            </a:r>
          </a:p>
          <a:p>
            <a:pPr lvl="2" algn="just">
              <a:spcBef>
                <a:spcPts val="0"/>
              </a:spcBef>
              <a:spcAft>
                <a:spcPts val="1200"/>
              </a:spcAft>
            </a:pPr>
            <a:r>
              <a:rPr lang="en-US" sz="1700" dirty="0">
                <a:solidFill>
                  <a:schemeClr val="tx1"/>
                </a:solidFill>
              </a:rPr>
              <a:t>Borrower did not reduce the salaries or wages of any of their employees (making $100,000 or less in 2019) by more than 25% during the Covered Period compared to the period 1/1/20 - 3/31/20, </a:t>
            </a:r>
            <a:r>
              <a:rPr lang="en-US" sz="1700" b="1" u="sng" dirty="0">
                <a:solidFill>
                  <a:schemeClr val="tx1"/>
                </a:solidFill>
              </a:rPr>
              <a:t>and</a:t>
            </a:r>
            <a:r>
              <a:rPr lang="en-US" sz="1700" dirty="0">
                <a:solidFill>
                  <a:schemeClr val="tx1"/>
                </a:solidFill>
              </a:rPr>
              <a:t> did not reduce the number of employees or hours of employees between 1/1/20 and the end of the Covered Period (unless safe harbors apply); </a:t>
            </a:r>
            <a:r>
              <a:rPr lang="en-US" sz="1700" b="1" u="sng" dirty="0">
                <a:solidFill>
                  <a:schemeClr val="tx1"/>
                </a:solidFill>
              </a:rPr>
              <a:t>or</a:t>
            </a:r>
          </a:p>
          <a:p>
            <a:pPr lvl="2" algn="just">
              <a:spcBef>
                <a:spcPts val="0"/>
              </a:spcBef>
              <a:spcAft>
                <a:spcPts val="1200"/>
              </a:spcAft>
            </a:pPr>
            <a:r>
              <a:rPr lang="en-US" sz="1700" dirty="0">
                <a:solidFill>
                  <a:schemeClr val="tx1"/>
                </a:solidFill>
              </a:rPr>
              <a:t>Borrower did not reduce annual salary or hourly wages of any employee (making $100,000 or less in 2019) by more than 25% during the Covered Period compared to the period 1/1/20 - 3/31/20, </a:t>
            </a:r>
            <a:r>
              <a:rPr lang="en-US" sz="1700" b="1" u="sng" dirty="0">
                <a:solidFill>
                  <a:schemeClr val="tx1"/>
                </a:solidFill>
              </a:rPr>
              <a:t>and</a:t>
            </a:r>
            <a:r>
              <a:rPr lang="en-US" sz="1700" dirty="0">
                <a:solidFill>
                  <a:schemeClr val="tx1"/>
                </a:solidFill>
              </a:rPr>
              <a:t> was unable to operate during the Covered Period at the same level of business activity as before 2/15/20, due to compliance requirements established by HHS, CDC or OSHA related to COVID-19.</a:t>
            </a:r>
          </a:p>
          <a:p>
            <a:pPr lvl="1" algn="just">
              <a:spcBef>
                <a:spcPts val="0"/>
              </a:spcBef>
              <a:spcAft>
                <a:spcPts val="1200"/>
              </a:spcAft>
              <a:buFont typeface="Arial" panose="020B0604020202020204" pitchFamily="34" charset="0"/>
              <a:buChar char="•"/>
            </a:pPr>
            <a:r>
              <a:rPr lang="en-US" sz="1700" b="1" dirty="0">
                <a:solidFill>
                  <a:schemeClr val="tx1"/>
                </a:solidFill>
              </a:rPr>
              <a:t>Form 3508 – </a:t>
            </a:r>
            <a:r>
              <a:rPr lang="en-US" sz="1700" dirty="0">
                <a:solidFill>
                  <a:schemeClr val="tx1"/>
                </a:solidFill>
              </a:rPr>
              <a:t>For borrowers that aren’t allowed to file Form 3508S or 3508EZ.</a:t>
            </a:r>
          </a:p>
          <a:p>
            <a:pPr marL="0" indent="0" algn="just">
              <a:buNone/>
            </a:pPr>
            <a:endParaRPr lang="en-US" sz="1600" dirty="0">
              <a:solidFill>
                <a:srgbClr val="404040"/>
              </a:solidFill>
            </a:endParaRPr>
          </a:p>
        </p:txBody>
      </p:sp>
      <p:sp>
        <p:nvSpPr>
          <p:cNvPr id="5" name="Title 2">
            <a:extLst>
              <a:ext uri="{FF2B5EF4-FFF2-40B4-BE49-F238E27FC236}">
                <a16:creationId xmlns:a16="http://schemas.microsoft.com/office/drawing/2014/main" id="{5307C8C6-1C93-4B8C-B32C-921ED3973866}"/>
              </a:ext>
            </a:extLst>
          </p:cNvPr>
          <p:cNvSpPr txBox="1">
            <a:spLocks/>
          </p:cNvSpPr>
          <p:nvPr/>
        </p:nvSpPr>
        <p:spPr>
          <a:xfrm>
            <a:off x="76200" y="190500"/>
            <a:ext cx="8823649" cy="3810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spc="-173" dirty="0">
                <a:solidFill>
                  <a:srgbClr val="0C4DA9"/>
                </a:solidFill>
                <a:latin typeface="Calibri" panose="020F0502020204030204" pitchFamily="34" charset="0"/>
                <a:cs typeface="Calibri" panose="020F0502020204030204" pitchFamily="34" charset="0"/>
              </a:rPr>
              <a:t>PPP Loan Forgiveness Application </a:t>
            </a:r>
            <a:endParaRPr lang="en-US" sz="21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147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266700" y="571500"/>
            <a:ext cx="8343900" cy="4191000"/>
          </a:xfrm>
        </p:spPr>
        <p:txBody>
          <a:bodyPr>
            <a:normAutofit fontScale="77500" lnSpcReduction="20000"/>
          </a:bodyPr>
          <a:lstStyle/>
          <a:p>
            <a:pPr marL="1015990" lvl="2" indent="0" algn="just">
              <a:lnSpc>
                <a:spcPct val="120000"/>
              </a:lnSpc>
              <a:spcBef>
                <a:spcPts val="0"/>
              </a:spcBef>
              <a:buNone/>
            </a:pPr>
            <a:r>
              <a:rPr lang="en-US" sz="2600" b="1" dirty="0">
                <a:solidFill>
                  <a:schemeClr val="tx1"/>
                </a:solidFill>
                <a:latin typeface="Calibri" panose="020F0502020204030204" pitchFamily="34" charset="0"/>
                <a:cs typeface="Calibri" panose="020F0502020204030204" pitchFamily="34" charset="0"/>
              </a:rPr>
              <a:t>Present law:</a:t>
            </a:r>
          </a:p>
          <a:p>
            <a:pPr lvl="2" algn="just">
              <a:lnSpc>
                <a:spcPct val="120000"/>
              </a:lnSpc>
              <a:spcBef>
                <a:spcPts val="0"/>
              </a:spcBef>
              <a:spcAft>
                <a:spcPts val="600"/>
              </a:spcAft>
            </a:pPr>
            <a:r>
              <a:rPr lang="en-US" sz="2600" dirty="0">
                <a:solidFill>
                  <a:schemeClr val="tx1"/>
                </a:solidFill>
                <a:latin typeface="Calibri" panose="020F0502020204030204" pitchFamily="34" charset="0"/>
                <a:cs typeface="Calibri" panose="020F0502020204030204" pitchFamily="34" charset="0"/>
              </a:rPr>
              <a:t>Taxed at 0%, 15% or 20% depending on income.</a:t>
            </a:r>
          </a:p>
          <a:p>
            <a:pPr lvl="2" algn="just">
              <a:lnSpc>
                <a:spcPct val="120000"/>
              </a:lnSpc>
              <a:spcBef>
                <a:spcPts val="0"/>
              </a:spcBef>
              <a:spcAft>
                <a:spcPts val="600"/>
              </a:spcAft>
            </a:pPr>
            <a:r>
              <a:rPr lang="en-US" sz="2600" dirty="0">
                <a:solidFill>
                  <a:schemeClr val="tx1"/>
                </a:solidFill>
                <a:latin typeface="Calibri" panose="020F0502020204030204" pitchFamily="34" charset="0"/>
                <a:cs typeface="Calibri" panose="020F0502020204030204" pitchFamily="34" charset="0"/>
              </a:rPr>
              <a:t>3.8% NIIT on incomes over $200,000 single and $250,000 married joint.</a:t>
            </a:r>
          </a:p>
          <a:p>
            <a:pPr lvl="2" algn="just">
              <a:lnSpc>
                <a:spcPct val="120000"/>
              </a:lnSpc>
              <a:spcBef>
                <a:spcPts val="0"/>
              </a:spcBef>
              <a:spcAft>
                <a:spcPts val="1200"/>
              </a:spcAft>
            </a:pPr>
            <a:r>
              <a:rPr lang="en-US" sz="2600" dirty="0">
                <a:solidFill>
                  <a:schemeClr val="tx1"/>
                </a:solidFill>
                <a:latin typeface="Calibri" panose="020F0502020204030204" pitchFamily="34" charset="0"/>
                <a:cs typeface="Calibri" panose="020F0502020204030204" pitchFamily="34" charset="0"/>
              </a:rPr>
              <a:t>TCJA created Qualified Opportunity Zones (QOZ) which allow for deferral of capital gains.</a:t>
            </a:r>
          </a:p>
          <a:p>
            <a:pPr marL="1027113" lvl="3" indent="0">
              <a:lnSpc>
                <a:spcPct val="120000"/>
              </a:lnSpc>
              <a:spcBef>
                <a:spcPts val="0"/>
              </a:spcBef>
              <a:buNone/>
            </a:pPr>
            <a:r>
              <a:rPr lang="en-US" sz="2600" b="1" dirty="0">
                <a:solidFill>
                  <a:schemeClr val="tx1"/>
                </a:solidFill>
                <a:latin typeface="Calibri" panose="020F0502020204030204" pitchFamily="34" charset="0"/>
                <a:cs typeface="Calibri" panose="020F0502020204030204" pitchFamily="34" charset="0"/>
              </a:rPr>
              <a:t>Biden:</a:t>
            </a:r>
          </a:p>
          <a:p>
            <a:pPr marL="1198563" lvl="3" indent="-171450">
              <a:lnSpc>
                <a:spcPct val="120000"/>
              </a:lnSpc>
              <a:spcBef>
                <a:spcPts val="0"/>
              </a:spcBef>
              <a:spcAft>
                <a:spcPts val="600"/>
              </a:spcAft>
              <a:buFont typeface="Arial" panose="020B0604020202020204" pitchFamily="34" charset="0"/>
              <a:buChar char="•"/>
            </a:pPr>
            <a:r>
              <a:rPr lang="en-US" sz="2600" dirty="0">
                <a:solidFill>
                  <a:schemeClr val="tx1"/>
                </a:solidFill>
                <a:latin typeface="Calibri" panose="020F0502020204030204" pitchFamily="34" charset="0"/>
                <a:cs typeface="Calibri" panose="020F0502020204030204" pitchFamily="34" charset="0"/>
              </a:rPr>
              <a:t>For taxpayers with </a:t>
            </a:r>
            <a:r>
              <a:rPr lang="en-US" sz="2600" b="1" u="sng" dirty="0">
                <a:solidFill>
                  <a:schemeClr val="tx1"/>
                </a:solidFill>
                <a:latin typeface="Calibri" panose="020F0502020204030204" pitchFamily="34" charset="0"/>
                <a:cs typeface="Calibri" panose="020F0502020204030204" pitchFamily="34" charset="0"/>
              </a:rPr>
              <a:t>income over $1 million, tax at top ordinary income tax rate of 39.6%. </a:t>
            </a:r>
          </a:p>
          <a:p>
            <a:pPr marL="1198563" lvl="3" indent="-171450">
              <a:lnSpc>
                <a:spcPct val="120000"/>
              </a:lnSpc>
              <a:spcBef>
                <a:spcPts val="0"/>
              </a:spcBef>
              <a:spcAft>
                <a:spcPts val="1200"/>
              </a:spcAft>
              <a:buFont typeface="Arial" panose="020B0604020202020204" pitchFamily="34" charset="0"/>
              <a:buChar char="•"/>
            </a:pPr>
            <a:r>
              <a:rPr lang="en-US" sz="2600" b="1" u="sng" dirty="0">
                <a:solidFill>
                  <a:schemeClr val="tx1"/>
                </a:solidFill>
                <a:latin typeface="Calibri" panose="020F0502020204030204" pitchFamily="34" charset="0"/>
                <a:cs typeface="Calibri" panose="020F0502020204030204" pitchFamily="34" charset="0"/>
              </a:rPr>
              <a:t>Public disclosure </a:t>
            </a:r>
            <a:r>
              <a:rPr lang="en-US" sz="2600" dirty="0">
                <a:solidFill>
                  <a:schemeClr val="tx1"/>
                </a:solidFill>
                <a:latin typeface="Calibri" panose="020F0502020204030204" pitchFamily="34" charset="0"/>
                <a:cs typeface="Calibri" panose="020F0502020204030204" pitchFamily="34" charset="0"/>
              </a:rPr>
              <a:t>of people who receive </a:t>
            </a:r>
            <a:r>
              <a:rPr lang="en-US" sz="2600" b="1" u="sng" dirty="0">
                <a:solidFill>
                  <a:schemeClr val="tx1"/>
                </a:solidFill>
                <a:latin typeface="Calibri" panose="020F0502020204030204" pitchFamily="34" charset="0"/>
                <a:cs typeface="Calibri" panose="020F0502020204030204" pitchFamily="34" charset="0"/>
              </a:rPr>
              <a:t>QOZ tax benefits </a:t>
            </a:r>
            <a:r>
              <a:rPr lang="en-US" sz="2600" dirty="0">
                <a:solidFill>
                  <a:schemeClr val="tx1"/>
                </a:solidFill>
                <a:latin typeface="Calibri" panose="020F0502020204030204" pitchFamily="34" charset="0"/>
                <a:cs typeface="Calibri" panose="020F0502020204030204" pitchFamily="34" charset="0"/>
              </a:rPr>
              <a:t>to show impact on local residents.</a:t>
            </a:r>
          </a:p>
          <a:p>
            <a:pPr marL="914383" lvl="2" indent="0" algn="just">
              <a:buNone/>
            </a:pPr>
            <a:endParaRPr lang="en-US" sz="1300" dirty="0">
              <a:solidFill>
                <a:schemeClr val="tx1"/>
              </a:solidFill>
            </a:endParaRPr>
          </a:p>
          <a:p>
            <a:pPr marL="1523985" lvl="3" indent="0" algn="just">
              <a:buNone/>
            </a:pPr>
            <a:endParaRPr lang="en-US" sz="1200"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73090"/>
            <a:ext cx="7372350" cy="5334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LT Capital Gains &amp; Qualified Dividends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642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0741A-4421-4B9D-8120-E17D80017962}"/>
              </a:ext>
            </a:extLst>
          </p:cNvPr>
          <p:cNvSpPr>
            <a:spLocks noGrp="1"/>
          </p:cNvSpPr>
          <p:nvPr>
            <p:ph idx="1"/>
          </p:nvPr>
        </p:nvSpPr>
        <p:spPr>
          <a:xfrm>
            <a:off x="609600" y="839367"/>
            <a:ext cx="8229600" cy="4989933"/>
          </a:xfrm>
        </p:spPr>
        <p:txBody>
          <a:bodyPr>
            <a:noAutofit/>
          </a:bodyPr>
          <a:lstStyle/>
          <a:p>
            <a:pPr algn="just">
              <a:spcBef>
                <a:spcPts val="0"/>
              </a:spcBef>
            </a:pPr>
            <a:r>
              <a:rPr lang="en-US" sz="1700" dirty="0">
                <a:solidFill>
                  <a:schemeClr val="tx1"/>
                </a:solidFill>
                <a:latin typeface="Calibri" panose="020F0502020204030204" pitchFamily="34" charset="0"/>
                <a:cs typeface="Calibri" panose="020F0502020204030204" pitchFamily="34" charset="0"/>
              </a:rPr>
              <a:t>An eligible recipient seeking loan forgiveness </a:t>
            </a:r>
            <a:r>
              <a:rPr lang="en-US" sz="1700" b="1" u="sng" dirty="0">
                <a:solidFill>
                  <a:schemeClr val="tx1"/>
                </a:solidFill>
                <a:latin typeface="Calibri" panose="020F0502020204030204" pitchFamily="34" charset="0"/>
                <a:cs typeface="Calibri" panose="020F0502020204030204" pitchFamily="34" charset="0"/>
              </a:rPr>
              <a:t>shall submit to the lender an application</a:t>
            </a:r>
            <a:r>
              <a:rPr lang="en-US" sz="1700" dirty="0">
                <a:solidFill>
                  <a:schemeClr val="tx1"/>
                </a:solidFill>
                <a:latin typeface="Calibri" panose="020F0502020204030204" pitchFamily="34" charset="0"/>
                <a:cs typeface="Calibri" panose="020F0502020204030204" pitchFamily="34" charset="0"/>
              </a:rPr>
              <a:t> which shall include the following:</a:t>
            </a:r>
          </a:p>
          <a:p>
            <a:pPr lvl="1" algn="just">
              <a:spcBef>
                <a:spcPts val="0"/>
              </a:spcBef>
              <a:spcAft>
                <a:spcPts val="1200"/>
              </a:spcAft>
              <a:buFont typeface="Arial" panose="020B0604020202020204" pitchFamily="34" charset="0"/>
              <a:buChar char="•"/>
            </a:pPr>
            <a:r>
              <a:rPr lang="en-US" sz="1700" b="1" u="sng" dirty="0">
                <a:solidFill>
                  <a:schemeClr val="tx1"/>
                </a:solidFill>
                <a:latin typeface="Calibri" panose="020F0502020204030204" pitchFamily="34" charset="0"/>
                <a:cs typeface="Calibri" panose="020F0502020204030204" pitchFamily="34" charset="0"/>
              </a:rPr>
              <a:t>Documentation verifying the number of FTEs</a:t>
            </a:r>
            <a:r>
              <a:rPr lang="en-US" sz="1700" b="1" dirty="0">
                <a:solidFill>
                  <a:schemeClr val="tx1"/>
                </a:solidFill>
                <a:latin typeface="Calibri" panose="020F0502020204030204" pitchFamily="34" charset="0"/>
                <a:cs typeface="Calibri" panose="020F0502020204030204" pitchFamily="34" charset="0"/>
              </a:rPr>
              <a:t> </a:t>
            </a:r>
            <a:r>
              <a:rPr lang="en-US" sz="1700" dirty="0">
                <a:solidFill>
                  <a:schemeClr val="tx1"/>
                </a:solidFill>
                <a:latin typeface="Calibri" panose="020F0502020204030204" pitchFamily="34" charset="0"/>
                <a:cs typeface="Calibri" panose="020F0502020204030204" pitchFamily="34" charset="0"/>
              </a:rPr>
              <a:t>on payroll and pay rates. </a:t>
            </a:r>
          </a:p>
          <a:p>
            <a:pPr lvl="1" algn="just">
              <a:spcBef>
                <a:spcPts val="0"/>
              </a:spcBef>
              <a:spcAft>
                <a:spcPts val="1200"/>
              </a:spcAft>
              <a:buFont typeface="Arial" panose="020B0604020202020204" pitchFamily="34" charset="0"/>
              <a:buChar char="•"/>
            </a:pPr>
            <a:r>
              <a:rPr lang="en-US" sz="1700" b="1" u="sng" dirty="0">
                <a:solidFill>
                  <a:schemeClr val="tx1"/>
                </a:solidFill>
                <a:latin typeface="Calibri" panose="020F0502020204030204" pitchFamily="34" charset="0"/>
                <a:cs typeface="Calibri" panose="020F0502020204030204" pitchFamily="34" charset="0"/>
              </a:rPr>
              <a:t>Payroll tax filings </a:t>
            </a:r>
            <a:r>
              <a:rPr lang="en-US" sz="1700" dirty="0">
                <a:solidFill>
                  <a:schemeClr val="tx1"/>
                </a:solidFill>
                <a:latin typeface="Calibri" panose="020F0502020204030204" pitchFamily="34" charset="0"/>
                <a:cs typeface="Calibri" panose="020F0502020204030204" pitchFamily="34" charset="0"/>
              </a:rPr>
              <a:t>reported to the IRS and State income, payroll, and unemployment insurance filings.</a:t>
            </a:r>
          </a:p>
          <a:p>
            <a:pPr lvl="1" algn="just">
              <a:spcBef>
                <a:spcPts val="0"/>
              </a:spcBef>
              <a:spcAft>
                <a:spcPts val="1200"/>
              </a:spcAft>
              <a:buFont typeface="Arial" panose="020B0604020202020204" pitchFamily="34" charset="0"/>
              <a:buChar char="•"/>
            </a:pPr>
            <a:r>
              <a:rPr lang="en-US" sz="1700" b="1" u="sng" dirty="0">
                <a:solidFill>
                  <a:schemeClr val="tx1"/>
                </a:solidFill>
                <a:latin typeface="Calibri" panose="020F0502020204030204" pitchFamily="34" charset="0"/>
                <a:cs typeface="Calibri" panose="020F0502020204030204" pitchFamily="34" charset="0"/>
              </a:rPr>
              <a:t>Documentation, including cancelled checks, payment receipts</a:t>
            </a:r>
            <a:r>
              <a:rPr lang="en-US" sz="1700" dirty="0">
                <a:solidFill>
                  <a:schemeClr val="tx1"/>
                </a:solidFill>
                <a:latin typeface="Calibri" panose="020F0502020204030204" pitchFamily="34" charset="0"/>
                <a:cs typeface="Calibri" panose="020F0502020204030204" pitchFamily="34" charset="0"/>
              </a:rPr>
              <a:t>, transcripts of accounts, or other documents verifying payments on covered mortgage obligations, payments on covered lease obligations, and covered utility payments.</a:t>
            </a:r>
          </a:p>
          <a:p>
            <a:pPr lvl="1" algn="just">
              <a:spcBef>
                <a:spcPts val="0"/>
              </a:spcBef>
              <a:buFont typeface="Arial" panose="020B0604020202020204" pitchFamily="34" charset="0"/>
              <a:buChar char="•"/>
            </a:pPr>
            <a:r>
              <a:rPr lang="en-US" sz="1700" b="1" u="sng" dirty="0">
                <a:solidFill>
                  <a:schemeClr val="tx1"/>
                </a:solidFill>
                <a:latin typeface="Calibri" panose="020F0502020204030204" pitchFamily="34" charset="0"/>
                <a:cs typeface="Calibri" panose="020F0502020204030204" pitchFamily="34" charset="0"/>
              </a:rPr>
              <a:t>Certification from an authorized representative of the eligible recipient that</a:t>
            </a:r>
            <a:r>
              <a:rPr lang="en-US" sz="1700" dirty="0">
                <a:solidFill>
                  <a:schemeClr val="tx1"/>
                </a:solidFill>
                <a:latin typeface="Calibri" panose="020F0502020204030204" pitchFamily="34" charset="0"/>
                <a:cs typeface="Calibri" panose="020F0502020204030204" pitchFamily="34" charset="0"/>
              </a:rPr>
              <a:t>:</a:t>
            </a:r>
          </a:p>
          <a:p>
            <a:pPr lvl="2" algn="just">
              <a:spcBef>
                <a:spcPts val="0"/>
              </a:spcBef>
            </a:pPr>
            <a:r>
              <a:rPr lang="en-US" sz="1700" dirty="0">
                <a:solidFill>
                  <a:schemeClr val="tx1"/>
                </a:solidFill>
                <a:latin typeface="Calibri" panose="020F0502020204030204" pitchFamily="34" charset="0"/>
                <a:cs typeface="Calibri" panose="020F0502020204030204" pitchFamily="34" charset="0"/>
              </a:rPr>
              <a:t>The documentation presented is true and correct; and</a:t>
            </a:r>
          </a:p>
          <a:p>
            <a:pPr lvl="2" algn="just">
              <a:spcBef>
                <a:spcPts val="0"/>
              </a:spcBef>
            </a:pPr>
            <a:r>
              <a:rPr lang="en-US" sz="1700" b="1" u="sng" dirty="0">
                <a:solidFill>
                  <a:schemeClr val="tx1"/>
                </a:solidFill>
                <a:latin typeface="Calibri" panose="020F0502020204030204" pitchFamily="34" charset="0"/>
                <a:cs typeface="Calibri" panose="020F0502020204030204" pitchFamily="34" charset="0"/>
              </a:rPr>
              <a:t>The amount for which forgiveness is requested was used to retain employees, make interest payments on a covered mortgage obligation, make payments on a covered rent obligation, or make covered utility payments</a:t>
            </a:r>
            <a:r>
              <a:rPr lang="en-US" sz="1700" dirty="0">
                <a:solidFill>
                  <a:schemeClr val="tx1"/>
                </a:solidFill>
                <a:latin typeface="Calibri" panose="020F0502020204030204" pitchFamily="34" charset="0"/>
                <a:cs typeface="Calibri" panose="020F0502020204030204" pitchFamily="34" charset="0"/>
              </a:rPr>
              <a:t>.</a:t>
            </a:r>
          </a:p>
          <a:p>
            <a:pPr marL="1371573" lvl="3" indent="0" algn="just">
              <a:spcBef>
                <a:spcPts val="0"/>
              </a:spcBef>
              <a:buNone/>
            </a:pPr>
            <a:endParaRPr lang="en-US" sz="1600" b="1" u="sng" dirty="0">
              <a:solidFill>
                <a:schemeClr val="tx1"/>
              </a:solidFill>
              <a:latin typeface="Calibri" panose="020F0502020204030204" pitchFamily="34" charset="0"/>
              <a:cs typeface="Calibri" panose="020F0502020204030204" pitchFamily="34" charset="0"/>
            </a:endParaRPr>
          </a:p>
          <a:p>
            <a:pPr marL="0" indent="0" algn="just">
              <a:spcBef>
                <a:spcPts val="0"/>
              </a:spcBef>
              <a:buNone/>
            </a:pPr>
            <a:endParaRPr lang="en-US" sz="1400" b="1" i="1" dirty="0">
              <a:solidFill>
                <a:schemeClr val="tx1"/>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69AA85C7-AD40-4B16-80B6-B75CB84AB388}"/>
              </a:ext>
            </a:extLst>
          </p:cNvPr>
          <p:cNvSpPr txBox="1">
            <a:spLocks/>
          </p:cNvSpPr>
          <p:nvPr/>
        </p:nvSpPr>
        <p:spPr>
          <a:xfrm>
            <a:off x="388977" y="300526"/>
            <a:ext cx="8366046" cy="342898"/>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Loan Forgiveness Application Documentation Requirements</a:t>
            </a:r>
          </a:p>
        </p:txBody>
      </p:sp>
      <p:sp>
        <p:nvSpPr>
          <p:cNvPr id="6" name="Title 2">
            <a:extLst>
              <a:ext uri="{FF2B5EF4-FFF2-40B4-BE49-F238E27FC236}">
                <a16:creationId xmlns:a16="http://schemas.microsoft.com/office/drawing/2014/main" id="{2057E0E0-ACB8-49A4-9E80-948D43B108C3}"/>
              </a:ext>
            </a:extLst>
          </p:cNvPr>
          <p:cNvSpPr txBox="1">
            <a:spLocks/>
          </p:cNvSpPr>
          <p:nvPr/>
        </p:nvSpPr>
        <p:spPr>
          <a:xfrm>
            <a:off x="971550" y="400051"/>
            <a:ext cx="7473792" cy="4572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Tree>
    <p:extLst>
      <p:ext uri="{BB962C8B-B14F-4D97-AF65-F5344CB8AC3E}">
        <p14:creationId xmlns:p14="http://schemas.microsoft.com/office/powerpoint/2010/main" val="92830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8706E-8FD9-4CCC-B3F8-0BCD064B57AD}"/>
              </a:ext>
            </a:extLst>
          </p:cNvPr>
          <p:cNvSpPr>
            <a:spLocks noGrp="1"/>
          </p:cNvSpPr>
          <p:nvPr>
            <p:ph idx="1"/>
          </p:nvPr>
        </p:nvSpPr>
        <p:spPr>
          <a:xfrm>
            <a:off x="971550" y="647701"/>
            <a:ext cx="7508796" cy="4038599"/>
          </a:xfrm>
        </p:spPr>
        <p:txBody>
          <a:bodyPr>
            <a:normAutofit/>
          </a:bodyPr>
          <a:lstStyle/>
          <a:p>
            <a:pPr algn="just"/>
            <a:endParaRPr lang="en-US" sz="1725" dirty="0">
              <a:latin typeface="Calibri" panose="020F0502020204030204" pitchFamily="34" charset="0"/>
              <a:cs typeface="Calibri" panose="020F0502020204030204" pitchFamily="34" charset="0"/>
            </a:endParaRPr>
          </a:p>
          <a:p>
            <a:pPr algn="just">
              <a:spcBef>
                <a:spcPts val="0"/>
              </a:spcBef>
              <a:spcAft>
                <a:spcPts val="1200"/>
              </a:spcAft>
            </a:pPr>
            <a:r>
              <a:rPr lang="en-US" sz="1900" dirty="0">
                <a:solidFill>
                  <a:schemeClr val="tx1"/>
                </a:solidFill>
                <a:latin typeface="Calibri" panose="020F0502020204030204" pitchFamily="34" charset="0"/>
                <a:cs typeface="Calibri" panose="020F0502020204030204" pitchFamily="34" charset="0"/>
              </a:rPr>
              <a:t>Applicants (including affiliates) who obtained a </a:t>
            </a:r>
            <a:r>
              <a:rPr lang="en-US" sz="1900" b="1" u="sng" dirty="0">
                <a:solidFill>
                  <a:schemeClr val="tx1"/>
                </a:solidFill>
                <a:latin typeface="Calibri" panose="020F0502020204030204" pitchFamily="34" charset="0"/>
                <a:cs typeface="Calibri" panose="020F0502020204030204" pitchFamily="34" charset="0"/>
              </a:rPr>
              <a:t>PPP loan of $2 million or more</a:t>
            </a:r>
            <a:r>
              <a:rPr lang="en-US" sz="1900" dirty="0">
                <a:solidFill>
                  <a:schemeClr val="tx1"/>
                </a:solidFill>
                <a:latin typeface="Calibri" panose="020F0502020204030204" pitchFamily="34" charset="0"/>
                <a:cs typeface="Calibri" panose="020F0502020204030204" pitchFamily="34" charset="0"/>
              </a:rPr>
              <a:t> must complete one of the following questionnaires when applying for loan forgiveness.</a:t>
            </a:r>
          </a:p>
          <a:p>
            <a:pPr lvl="1" algn="just">
              <a:spcBef>
                <a:spcPts val="0"/>
              </a:spcBef>
              <a:spcAft>
                <a:spcPts val="1200"/>
              </a:spcAft>
              <a:buFont typeface="Arial" panose="020B0604020202020204" pitchFamily="34" charset="0"/>
              <a:buChar char="•"/>
            </a:pPr>
            <a:r>
              <a:rPr lang="en-US" sz="1900" b="1" u="sng" dirty="0">
                <a:solidFill>
                  <a:schemeClr val="tx1"/>
                </a:solidFill>
                <a:latin typeface="Calibri" panose="020F0502020204030204" pitchFamily="34" charset="0"/>
                <a:cs typeface="Calibri" panose="020F0502020204030204" pitchFamily="34" charset="0"/>
              </a:rPr>
              <a:t>Form 3509 - For-Profit Borrowers</a:t>
            </a:r>
            <a:r>
              <a:rPr lang="en-US" sz="1900" dirty="0">
                <a:solidFill>
                  <a:schemeClr val="tx1"/>
                </a:solidFill>
                <a:latin typeface="Calibri" panose="020F0502020204030204" pitchFamily="34" charset="0"/>
                <a:cs typeface="Calibri" panose="020F0502020204030204" pitchFamily="34" charset="0"/>
              </a:rPr>
              <a:t>.</a:t>
            </a:r>
          </a:p>
          <a:p>
            <a:pPr lvl="1" algn="just">
              <a:spcBef>
                <a:spcPts val="0"/>
              </a:spcBef>
              <a:spcAft>
                <a:spcPts val="1200"/>
              </a:spcAft>
              <a:buFont typeface="Arial" panose="020B0604020202020204" pitchFamily="34" charset="0"/>
              <a:buChar char="•"/>
            </a:pPr>
            <a:r>
              <a:rPr lang="en-US" sz="1900" b="1" u="sng" dirty="0">
                <a:solidFill>
                  <a:schemeClr val="tx1"/>
                </a:solidFill>
                <a:latin typeface="Calibri" panose="020F0502020204030204" pitchFamily="34" charset="0"/>
                <a:cs typeface="Calibri" panose="020F0502020204030204" pitchFamily="34" charset="0"/>
              </a:rPr>
              <a:t>Form 3510 - Non-Profit Borrowers</a:t>
            </a:r>
            <a:r>
              <a:rPr lang="en-US" sz="1900" dirty="0">
                <a:solidFill>
                  <a:schemeClr val="tx1"/>
                </a:solidFill>
                <a:latin typeface="Calibri" panose="020F0502020204030204" pitchFamily="34" charset="0"/>
                <a:cs typeface="Calibri" panose="020F0502020204030204" pitchFamily="34" charset="0"/>
              </a:rPr>
              <a:t>.</a:t>
            </a:r>
          </a:p>
          <a:p>
            <a:pPr algn="just">
              <a:spcBef>
                <a:spcPts val="0"/>
              </a:spcBef>
              <a:spcAft>
                <a:spcPts val="1200"/>
              </a:spcAft>
            </a:pPr>
            <a:r>
              <a:rPr lang="en-US" sz="1900" dirty="0">
                <a:solidFill>
                  <a:schemeClr val="tx1"/>
                </a:solidFill>
                <a:latin typeface="Calibri" panose="020F0502020204030204" pitchFamily="34" charset="0"/>
                <a:cs typeface="Calibri" panose="020F0502020204030204" pitchFamily="34" charset="0"/>
              </a:rPr>
              <a:t>Same or similar questionnaire may be used by SBA for PPP loans under 2 million that are audited.</a:t>
            </a:r>
          </a:p>
          <a:p>
            <a:pPr lvl="1" algn="just">
              <a:buFont typeface="Arial" panose="020B0604020202020204" pitchFamily="34" charset="0"/>
              <a:buChar char="•"/>
            </a:pPr>
            <a:endParaRPr lang="en-US" sz="2475" dirty="0">
              <a:latin typeface="Calibri" panose="020F0502020204030204" pitchFamily="34" charset="0"/>
              <a:cs typeface="Calibri" panose="020F0502020204030204" pitchFamily="34" charset="0"/>
            </a:endParaRPr>
          </a:p>
          <a:p>
            <a:pPr lvl="1" algn="just">
              <a:buFont typeface="Arial" panose="020B0604020202020204" pitchFamily="34" charset="0"/>
              <a:buChar char="•"/>
            </a:pPr>
            <a:endParaRPr lang="en-US" sz="2475" dirty="0">
              <a:latin typeface="Calibri" panose="020F0502020204030204" pitchFamily="34" charset="0"/>
              <a:cs typeface="Calibri" panose="020F0502020204030204" pitchFamily="34" charset="0"/>
            </a:endParaRPr>
          </a:p>
          <a:p>
            <a:pPr marL="914383" lvl="2" indent="0" algn="just">
              <a:buNone/>
            </a:pPr>
            <a:endParaRPr lang="en-US" sz="2475" dirty="0">
              <a:latin typeface="Calibri" panose="020F0502020204030204" pitchFamily="34" charset="0"/>
              <a:cs typeface="Calibri" panose="020F0502020204030204" pitchFamily="34" charset="0"/>
            </a:endParaRPr>
          </a:p>
          <a:p>
            <a:pPr lvl="1" algn="just">
              <a:buFont typeface="Arial" panose="020B0604020202020204" pitchFamily="34" charset="0"/>
              <a:buChar char="•"/>
            </a:pPr>
            <a:endParaRPr lang="en-US" sz="2475" dirty="0">
              <a:latin typeface="Calibri" panose="020F0502020204030204" pitchFamily="34" charset="0"/>
              <a:cs typeface="Calibri" panose="020F0502020204030204" pitchFamily="34" charset="0"/>
            </a:endParaRPr>
          </a:p>
          <a:p>
            <a:pPr algn="just"/>
            <a:endParaRPr lang="en-US" sz="1575" dirty="0">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4B2AD595-5141-4A62-89CA-8514E64231C9}"/>
              </a:ext>
            </a:extLst>
          </p:cNvPr>
          <p:cNvSpPr txBox="1">
            <a:spLocks/>
          </p:cNvSpPr>
          <p:nvPr/>
        </p:nvSpPr>
        <p:spPr>
          <a:xfrm>
            <a:off x="971550" y="857251"/>
            <a:ext cx="7199472" cy="457200"/>
          </a:xfrm>
          <a:prstGeom prst="rect">
            <a:avLst/>
          </a:prstGeom>
        </p:spPr>
        <p:txBody>
          <a:bodyPr vert="horz" lIns="68580" tIns="34290" rIns="68580" bIns="34290" rtlCol="0" anchor="t">
            <a:norm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
        <p:nvSpPr>
          <p:cNvPr id="6" name="Title 2">
            <a:extLst>
              <a:ext uri="{FF2B5EF4-FFF2-40B4-BE49-F238E27FC236}">
                <a16:creationId xmlns:a16="http://schemas.microsoft.com/office/drawing/2014/main" id="{5A377562-5186-462C-B611-AB8F0B761F0E}"/>
              </a:ext>
            </a:extLst>
          </p:cNvPr>
          <p:cNvSpPr txBox="1">
            <a:spLocks/>
          </p:cNvSpPr>
          <p:nvPr/>
        </p:nvSpPr>
        <p:spPr>
          <a:xfrm>
            <a:off x="435054" y="219076"/>
            <a:ext cx="8045292" cy="5334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Necessity Questionnaire</a:t>
            </a:r>
          </a:p>
        </p:txBody>
      </p:sp>
    </p:spTree>
    <p:extLst>
      <p:ext uri="{BB962C8B-B14F-4D97-AF65-F5344CB8AC3E}">
        <p14:creationId xmlns:p14="http://schemas.microsoft.com/office/powerpoint/2010/main" val="2169319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4F11B-623F-4089-9B72-FF738F281A87}"/>
              </a:ext>
            </a:extLst>
          </p:cNvPr>
          <p:cNvSpPr>
            <a:spLocks noGrp="1"/>
          </p:cNvSpPr>
          <p:nvPr>
            <p:ph idx="1"/>
          </p:nvPr>
        </p:nvSpPr>
        <p:spPr>
          <a:xfrm>
            <a:off x="838200" y="952500"/>
            <a:ext cx="7772400" cy="4114800"/>
          </a:xfrm>
        </p:spPr>
        <p:txBody>
          <a:bodyPr>
            <a:noAutofit/>
          </a:bodyPr>
          <a:lstStyle/>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Once the </a:t>
            </a:r>
            <a:r>
              <a:rPr kumimoji="0" lang="en-US" sz="1800" b="0" i="0" u="none" strike="noStrike" kern="0" cap="none" spc="0" normalizeH="0" baseline="0" noProof="0" dirty="0">
                <a:ln>
                  <a:noFill/>
                </a:ln>
                <a:solidFill>
                  <a:schemeClr val="tx1"/>
                </a:solidFill>
                <a:effectLst/>
                <a:uLnTx/>
                <a:uFillTx/>
                <a:latin typeface="Calibri" panose="020F0502020204030204" pitchFamily="34" charset="0"/>
                <a:ea typeface="ヒラギノ角ゴ Pro W3" pitchFamily="-111" charset="-128"/>
                <a:cs typeface="Calibri" panose="020F0502020204030204" pitchFamily="34" charset="0"/>
              </a:rPr>
              <a:t>loan forgiveness application is submitted to the lender, the lender has </a:t>
            </a:r>
            <a:r>
              <a:rPr kumimoji="0" lang="en-US" sz="1800" b="1" i="0" u="sng" strike="noStrike" kern="0" cap="none" spc="0" normalizeH="0" baseline="0" noProof="0" dirty="0">
                <a:ln>
                  <a:noFill/>
                </a:ln>
                <a:solidFill>
                  <a:schemeClr val="tx1"/>
                </a:solidFill>
                <a:effectLst/>
                <a:uLnTx/>
                <a:uFillTx/>
                <a:latin typeface="Calibri" panose="020F0502020204030204" pitchFamily="34" charset="0"/>
                <a:ea typeface="ヒラギノ角ゴ Pro W3" pitchFamily="-111" charset="-128"/>
                <a:cs typeface="Calibri" panose="020F0502020204030204" pitchFamily="34" charset="0"/>
              </a:rPr>
              <a:t>60 days</a:t>
            </a:r>
            <a:r>
              <a:rPr kumimoji="0" lang="en-US" sz="1800" b="1" i="0" strike="noStrike" kern="0" cap="none" spc="0" normalizeH="0" baseline="0" noProof="0" dirty="0">
                <a:ln>
                  <a:noFill/>
                </a:ln>
                <a:solidFill>
                  <a:schemeClr val="tx1"/>
                </a:solidFill>
                <a:effectLst/>
                <a:uLnTx/>
                <a:uFillTx/>
                <a:latin typeface="Calibri" panose="020F0502020204030204" pitchFamily="34" charset="0"/>
                <a:ea typeface="ヒラギノ角ゴ Pro W3" pitchFamily="-111" charset="-128"/>
                <a:cs typeface="Calibri" panose="020F0502020204030204" pitchFamily="34" charset="0"/>
              </a:rPr>
              <a:t> </a:t>
            </a:r>
            <a:r>
              <a:rPr kumimoji="0" lang="en-US" sz="1800" i="0" u="none" strike="noStrike" kern="0" cap="none" spc="0" normalizeH="0" baseline="0" noProof="0" dirty="0">
                <a:ln>
                  <a:noFill/>
                </a:ln>
                <a:solidFill>
                  <a:schemeClr val="tx1"/>
                </a:solidFill>
                <a:effectLst/>
                <a:uLnTx/>
                <a:uFillTx/>
                <a:latin typeface="Calibri" panose="020F0502020204030204" pitchFamily="34" charset="0"/>
                <a:ea typeface="ヒラギノ角ゴ Pro W3" pitchFamily="-111" charset="-128"/>
                <a:cs typeface="Calibri" panose="020F0502020204030204" pitchFamily="34" charset="0"/>
              </a:rPr>
              <a:t>to review and approve the application and submit their decision to the SBA.</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SBA then has </a:t>
            </a:r>
            <a:r>
              <a:rPr lang="en-US" sz="1800" b="1" u="sng" dirty="0">
                <a:solidFill>
                  <a:schemeClr val="tx1"/>
                </a:solidFill>
                <a:latin typeface="Calibri" panose="020F0502020204030204" pitchFamily="34" charset="0"/>
                <a:cs typeface="Calibri" panose="020F0502020204030204" pitchFamily="34" charset="0"/>
              </a:rPr>
              <a:t>90 days</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to approve the application. </a:t>
            </a:r>
          </a:p>
          <a:p>
            <a:pPr algn="just">
              <a:spcBef>
                <a:spcPts val="0"/>
              </a:spcBef>
              <a:spcAft>
                <a:spcPts val="1200"/>
              </a:spcAft>
            </a:pPr>
            <a:r>
              <a:rPr lang="en-US" sz="1800" b="1" u="sng" dirty="0">
                <a:solidFill>
                  <a:schemeClr val="tx1"/>
                </a:solidFill>
                <a:latin typeface="Calibri" panose="020F0502020204030204" pitchFamily="34" charset="0"/>
                <a:cs typeface="Calibri" panose="020F0502020204030204" pitchFamily="34" charset="0"/>
              </a:rPr>
              <a:t>The borrower may submit the loan forgiveness application any time before the maturity date of the loan.</a:t>
            </a:r>
          </a:p>
          <a:p>
            <a:pPr algn="just">
              <a:spcBef>
                <a:spcPts val="0"/>
              </a:spcBef>
              <a:spcAft>
                <a:spcPts val="1200"/>
              </a:spcAft>
            </a:pPr>
            <a:r>
              <a:rPr kumimoji="0" lang="en-US" sz="1800" b="0" i="0" u="none" strike="noStrike" kern="0" cap="none" spc="0" normalizeH="0" baseline="0" noProof="0" dirty="0">
                <a:ln>
                  <a:noFill/>
                </a:ln>
                <a:solidFill>
                  <a:schemeClr val="tx1"/>
                </a:solidFill>
                <a:effectLst/>
                <a:uLnTx/>
                <a:uFillTx/>
                <a:latin typeface="Calibri" panose="020F0502020204030204" pitchFamily="34" charset="0"/>
                <a:ea typeface="ヒラギノ角ゴ Pro W3" pitchFamily="-111" charset="-128"/>
                <a:cs typeface="Calibri" panose="020F0502020204030204" pitchFamily="34" charset="0"/>
              </a:rPr>
              <a:t>However, </a:t>
            </a:r>
            <a:r>
              <a:rPr lang="en-US" sz="1800" dirty="0">
                <a:solidFill>
                  <a:schemeClr val="tx1"/>
                </a:solidFill>
                <a:latin typeface="Calibri" panose="020F0502020204030204" pitchFamily="34" charset="0"/>
                <a:cs typeface="Calibri" panose="020F0502020204030204" pitchFamily="34" charset="0"/>
              </a:rPr>
              <a:t>If the borrower </a:t>
            </a:r>
            <a:r>
              <a:rPr lang="en-US" sz="1800" b="1" u="sng" dirty="0">
                <a:solidFill>
                  <a:schemeClr val="tx1"/>
                </a:solidFill>
                <a:latin typeface="Calibri" panose="020F0502020204030204" pitchFamily="34" charset="0"/>
                <a:cs typeface="Calibri" panose="020F0502020204030204" pitchFamily="34" charset="0"/>
              </a:rPr>
              <a:t>does not apply for forgiveness within 10 months after the last day of the Covered Period</a:t>
            </a:r>
            <a:r>
              <a:rPr lang="en-US" sz="1800" dirty="0">
                <a:solidFill>
                  <a:schemeClr val="tx1"/>
                </a:solidFill>
                <a:latin typeface="Calibri" panose="020F0502020204030204" pitchFamily="34" charset="0"/>
                <a:cs typeface="Calibri" panose="020F0502020204030204" pitchFamily="34" charset="0"/>
              </a:rPr>
              <a:t>, payments are no longer deferred and the borrower must begin making payments on the loan. </a:t>
            </a:r>
          </a:p>
          <a:p>
            <a:pPr marL="0" indent="0" algn="just">
              <a:buNone/>
            </a:pPr>
            <a:endParaRPr lang="en-US" sz="1100" dirty="0">
              <a:solidFill>
                <a:schemeClr val="tx1"/>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C5D2447B-0391-4061-A48C-F349B35D185D}"/>
              </a:ext>
            </a:extLst>
          </p:cNvPr>
          <p:cNvSpPr txBox="1">
            <a:spLocks/>
          </p:cNvSpPr>
          <p:nvPr/>
        </p:nvSpPr>
        <p:spPr>
          <a:xfrm>
            <a:off x="666001" y="266700"/>
            <a:ext cx="7828122" cy="495300"/>
          </a:xfrm>
          <a:prstGeom prst="rect">
            <a:avLst/>
          </a:prstGeom>
        </p:spPr>
        <p:txBody>
          <a:bodyPr vert="horz" lIns="68580" tIns="34290" rIns="68580" bIns="34290" rtlCol="0" anchor="t">
            <a:norm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Loan Forgiveness Approval Process </a:t>
            </a:r>
            <a:endParaRPr lang="en-US" sz="2250" dirty="0">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9618778B-A4AC-448E-99BF-E7D9956E8E81}"/>
              </a:ext>
            </a:extLst>
          </p:cNvPr>
          <p:cNvSpPr txBox="1">
            <a:spLocks/>
          </p:cNvSpPr>
          <p:nvPr/>
        </p:nvSpPr>
        <p:spPr>
          <a:xfrm>
            <a:off x="971550" y="38101"/>
            <a:ext cx="7473792" cy="81914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Tree>
    <p:extLst>
      <p:ext uri="{BB962C8B-B14F-4D97-AF65-F5344CB8AC3E}">
        <p14:creationId xmlns:p14="http://schemas.microsoft.com/office/powerpoint/2010/main" val="1325384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4F11B-623F-4089-9B72-FF738F281A87}"/>
              </a:ext>
            </a:extLst>
          </p:cNvPr>
          <p:cNvSpPr>
            <a:spLocks noGrp="1"/>
          </p:cNvSpPr>
          <p:nvPr>
            <p:ph idx="1"/>
          </p:nvPr>
        </p:nvSpPr>
        <p:spPr>
          <a:xfrm>
            <a:off x="971550" y="895351"/>
            <a:ext cx="7639050" cy="4171950"/>
          </a:xfrm>
        </p:spPr>
        <p:txBody>
          <a:bodyPr>
            <a:noAutofit/>
          </a:bodyPr>
          <a:lstStyle/>
          <a:p>
            <a:pPr marL="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The terms and interest rate of the unforgiven portion of the loan is as follows:</a:t>
            </a:r>
            <a:endParaRPr lang="en-US" sz="18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r>
              <a:rPr lang="en-US" sz="1800" b="1" u="sng" dirty="0">
                <a:solidFill>
                  <a:schemeClr val="tx1"/>
                </a:solidFill>
                <a:latin typeface="Calibri" panose="020F0502020204030204" pitchFamily="34" charset="0"/>
                <a:cs typeface="Calibri" panose="020F0502020204030204" pitchFamily="34" charset="0"/>
              </a:rPr>
              <a:t>The interest rate will be 1%. </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a:t>
            </a:r>
            <a:r>
              <a:rPr lang="en-US" sz="1800" b="1" u="sng" dirty="0">
                <a:solidFill>
                  <a:schemeClr val="tx1"/>
                </a:solidFill>
                <a:latin typeface="Calibri" panose="020F0502020204030204" pitchFamily="34" charset="0"/>
                <a:cs typeface="Calibri" panose="020F0502020204030204" pitchFamily="34" charset="0"/>
              </a:rPr>
              <a:t>maturity of the loan</a:t>
            </a:r>
            <a:r>
              <a:rPr lang="en-US" sz="1800" dirty="0">
                <a:solidFill>
                  <a:schemeClr val="tx1"/>
                </a:solidFill>
                <a:latin typeface="Calibri" panose="020F0502020204030204" pitchFamily="34" charset="0"/>
                <a:cs typeface="Calibri" panose="020F0502020204030204" pitchFamily="34" charset="0"/>
              </a:rPr>
              <a:t> is 2 years for loans made prior to June 5, 2020 and 5 years for loans made on and after June 5, 2020. </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Loans with a maturity of 2 years </a:t>
            </a:r>
            <a:r>
              <a:rPr lang="en-US" sz="1800" b="1" u="sng" dirty="0">
                <a:solidFill>
                  <a:schemeClr val="tx1"/>
                </a:solidFill>
                <a:latin typeface="Calibri" panose="020F0502020204030204" pitchFamily="34" charset="0"/>
                <a:cs typeface="Calibri" panose="020F0502020204030204" pitchFamily="34" charset="0"/>
              </a:rPr>
              <a:t>can be extended to 5 years with the agreement of the lender</a:t>
            </a:r>
            <a:r>
              <a:rPr lang="en-US" sz="1800" dirty="0">
                <a:solidFill>
                  <a:schemeClr val="tx1"/>
                </a:solidFill>
                <a:latin typeface="Calibri" panose="020F0502020204030204" pitchFamily="34" charset="0"/>
                <a:cs typeface="Calibri" panose="020F0502020204030204" pitchFamily="34" charset="0"/>
              </a:rPr>
              <a:t>.</a:t>
            </a:r>
          </a:p>
          <a:p>
            <a:pPr algn="just">
              <a:spcBef>
                <a:spcPts val="0"/>
              </a:spcBef>
              <a:spcAft>
                <a:spcPts val="1200"/>
              </a:spcAft>
            </a:pPr>
            <a:r>
              <a:rPr lang="en-US" sz="1800" b="1" u="sng" dirty="0">
                <a:solidFill>
                  <a:schemeClr val="tx1"/>
                </a:solidFill>
                <a:latin typeface="Calibri" panose="020F0502020204030204" pitchFamily="34" charset="0"/>
                <a:cs typeface="Calibri" panose="020F0502020204030204" pitchFamily="34" charset="0"/>
              </a:rPr>
              <a:t>Payments are deferred</a:t>
            </a:r>
            <a:r>
              <a:rPr lang="en-US" sz="1800" dirty="0">
                <a:solidFill>
                  <a:schemeClr val="tx1"/>
                </a:solidFill>
                <a:latin typeface="Calibri" panose="020F0502020204030204" pitchFamily="34" charset="0"/>
                <a:cs typeface="Calibri" panose="020F0502020204030204" pitchFamily="34" charset="0"/>
              </a:rPr>
              <a:t> until a determination of the amount of forgiveness is made by the SBA.</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Interest will accrue on the loan beginning with disbursement.</a:t>
            </a:r>
          </a:p>
        </p:txBody>
      </p:sp>
      <p:sp>
        <p:nvSpPr>
          <p:cNvPr id="5" name="Title 2">
            <a:extLst>
              <a:ext uri="{FF2B5EF4-FFF2-40B4-BE49-F238E27FC236}">
                <a16:creationId xmlns:a16="http://schemas.microsoft.com/office/drawing/2014/main" id="{C5D2447B-0391-4061-A48C-F349B35D185D}"/>
              </a:ext>
            </a:extLst>
          </p:cNvPr>
          <p:cNvSpPr txBox="1">
            <a:spLocks/>
          </p:cNvSpPr>
          <p:nvPr/>
        </p:nvSpPr>
        <p:spPr>
          <a:xfrm>
            <a:off x="657939" y="266700"/>
            <a:ext cx="7828122" cy="495300"/>
          </a:xfrm>
          <a:prstGeom prst="rect">
            <a:avLst/>
          </a:prstGeom>
        </p:spPr>
        <p:txBody>
          <a:bodyPr vert="horz" lIns="68580" tIns="34290" rIns="68580" bIns="34290" rtlCol="0" anchor="t">
            <a:norm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Unforgiven Portion of PPP Loan Terms</a:t>
            </a:r>
            <a:endParaRPr lang="en-US" sz="2250" dirty="0">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9618778B-A4AC-448E-99BF-E7D9956E8E81}"/>
              </a:ext>
            </a:extLst>
          </p:cNvPr>
          <p:cNvSpPr txBox="1">
            <a:spLocks/>
          </p:cNvSpPr>
          <p:nvPr/>
        </p:nvSpPr>
        <p:spPr>
          <a:xfrm>
            <a:off x="971550" y="38101"/>
            <a:ext cx="7473792" cy="81914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endParaRPr lang="en-US" sz="2250" dirty="0"/>
          </a:p>
        </p:txBody>
      </p:sp>
    </p:spTree>
    <p:extLst>
      <p:ext uri="{BB962C8B-B14F-4D97-AF65-F5344CB8AC3E}">
        <p14:creationId xmlns:p14="http://schemas.microsoft.com/office/powerpoint/2010/main" val="3674894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04F11B-623F-4089-9B72-FF738F281A87}"/>
              </a:ext>
            </a:extLst>
          </p:cNvPr>
          <p:cNvSpPr>
            <a:spLocks noGrp="1"/>
          </p:cNvSpPr>
          <p:nvPr>
            <p:ph idx="1"/>
          </p:nvPr>
        </p:nvSpPr>
        <p:spPr>
          <a:xfrm>
            <a:off x="912845" y="800100"/>
            <a:ext cx="7494426" cy="4114800"/>
          </a:xfrm>
        </p:spPr>
        <p:txBody>
          <a:bodyPr>
            <a:normAutofit fontScale="92500" lnSpcReduction="20000"/>
          </a:bodyPr>
          <a:lstStyle/>
          <a:p>
            <a:pPr algn="just"/>
            <a:r>
              <a:rPr lang="en-US" sz="1800" dirty="0">
                <a:solidFill>
                  <a:schemeClr val="tx1"/>
                </a:solidFill>
                <a:latin typeface="Calibri" panose="020F0502020204030204" pitchFamily="34" charset="0"/>
                <a:cs typeface="Calibri" panose="020F0502020204030204" pitchFamily="34" charset="0"/>
              </a:rPr>
              <a:t>CARES Act provides that PPP loan forgiveness amount is </a:t>
            </a:r>
            <a:r>
              <a:rPr lang="en-US" sz="1800" b="1" u="sng" dirty="0">
                <a:solidFill>
                  <a:schemeClr val="tx1"/>
                </a:solidFill>
                <a:latin typeface="Calibri" panose="020F0502020204030204" pitchFamily="34" charset="0"/>
                <a:cs typeface="Calibri" panose="020F0502020204030204" pitchFamily="34" charset="0"/>
              </a:rPr>
              <a:t>excluded from gross income</a:t>
            </a:r>
            <a:r>
              <a:rPr lang="en-US" sz="1800" dirty="0">
                <a:solidFill>
                  <a:schemeClr val="tx1"/>
                </a:solidFill>
                <a:latin typeface="Calibri" panose="020F0502020204030204" pitchFamily="34" charset="0"/>
                <a:cs typeface="Calibri" panose="020F0502020204030204" pitchFamily="34" charset="0"/>
              </a:rPr>
              <a:t>.</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However, the IRS issued </a:t>
            </a:r>
            <a:r>
              <a:rPr lang="en-US" sz="1800" b="1" i="1" dirty="0">
                <a:solidFill>
                  <a:schemeClr val="tx1"/>
                </a:solidFill>
                <a:latin typeface="Calibri" panose="020F0502020204030204" pitchFamily="34" charset="0"/>
                <a:cs typeface="Calibri" panose="020F0502020204030204" pitchFamily="34" charset="0"/>
              </a:rPr>
              <a:t>IRS Notice 2020-32 </a:t>
            </a:r>
            <a:r>
              <a:rPr lang="en-US" sz="1800" dirty="0">
                <a:solidFill>
                  <a:schemeClr val="tx1"/>
                </a:solidFill>
                <a:latin typeface="Calibri" panose="020F0502020204030204" pitchFamily="34" charset="0"/>
                <a:cs typeface="Calibri" panose="020F0502020204030204" pitchFamily="34" charset="0"/>
              </a:rPr>
              <a:t>stating that pursuant to </a:t>
            </a:r>
            <a:r>
              <a:rPr lang="en-US" sz="1800" b="1" i="1" dirty="0">
                <a:solidFill>
                  <a:schemeClr val="tx1"/>
                </a:solidFill>
                <a:latin typeface="Calibri" panose="020F0502020204030204" pitchFamily="34" charset="0"/>
                <a:cs typeface="Calibri" panose="020F0502020204030204" pitchFamily="34" charset="0"/>
              </a:rPr>
              <a:t>IRC</a:t>
            </a:r>
            <a:r>
              <a:rPr lang="en-US" sz="1800" dirty="0">
                <a:solidFill>
                  <a:schemeClr val="tx1"/>
                </a:solidFill>
                <a:latin typeface="Calibri" panose="020F0502020204030204" pitchFamily="34" charset="0"/>
                <a:cs typeface="Calibri" panose="020F0502020204030204" pitchFamily="34" charset="0"/>
              </a:rPr>
              <a:t> </a:t>
            </a:r>
            <a:r>
              <a:rPr lang="en-US" sz="1800" b="1" i="1" dirty="0">
                <a:solidFill>
                  <a:schemeClr val="tx1"/>
                </a:solidFill>
                <a:latin typeface="Calibri" panose="020F0502020204030204" pitchFamily="34" charset="0"/>
                <a:cs typeface="Calibri" panose="020F0502020204030204" pitchFamily="34" charset="0"/>
              </a:rPr>
              <a:t>Section 265</a:t>
            </a:r>
            <a:r>
              <a:rPr lang="en-US" sz="1800" dirty="0">
                <a:solidFill>
                  <a:schemeClr val="tx1"/>
                </a:solidFill>
                <a:latin typeface="Calibri" panose="020F0502020204030204" pitchFamily="34" charset="0"/>
                <a:cs typeface="Calibri" panose="020F0502020204030204" pitchFamily="34" charset="0"/>
              </a:rPr>
              <a:t>, the </a:t>
            </a:r>
            <a:r>
              <a:rPr lang="en-US" sz="1800" b="1" u="sng" dirty="0">
                <a:solidFill>
                  <a:schemeClr val="tx1"/>
                </a:solidFill>
                <a:latin typeface="Calibri" panose="020F0502020204030204" pitchFamily="34" charset="0"/>
                <a:cs typeface="Calibri" panose="020F0502020204030204" pitchFamily="34" charset="0"/>
              </a:rPr>
              <a:t>expenses paid that are allocable to the loan forgiveness are not deductible</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up to the amount of the loan forgiveness.</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Furthermore, the IRS issued </a:t>
            </a:r>
            <a:r>
              <a:rPr lang="en-US" sz="1800" b="1" i="1" dirty="0">
                <a:solidFill>
                  <a:schemeClr val="tx1"/>
                </a:solidFill>
                <a:latin typeface="Calibri" panose="020F0502020204030204" pitchFamily="34" charset="0"/>
                <a:cs typeface="Calibri" panose="020F0502020204030204" pitchFamily="34" charset="0"/>
              </a:rPr>
              <a:t>Rev. Rul. 2020-27 </a:t>
            </a:r>
            <a:r>
              <a:rPr lang="en-US" sz="1800" dirty="0">
                <a:solidFill>
                  <a:schemeClr val="tx1"/>
                </a:solidFill>
                <a:latin typeface="Calibri" panose="020F0502020204030204" pitchFamily="34" charset="0"/>
                <a:cs typeface="Calibri" panose="020F0502020204030204" pitchFamily="34" charset="0"/>
              </a:rPr>
              <a:t>stating that if a Taxpayer has a reasonable expectation of forgiveness, </a:t>
            </a:r>
            <a:r>
              <a:rPr lang="en-US" sz="1800" b="1" u="sng" dirty="0">
                <a:solidFill>
                  <a:schemeClr val="tx1"/>
                </a:solidFill>
                <a:latin typeface="Calibri" panose="020F0502020204030204" pitchFamily="34" charset="0"/>
                <a:cs typeface="Calibri" panose="020F0502020204030204" pitchFamily="34" charset="0"/>
              </a:rPr>
              <a:t>the expenses allocable to the loan forgiveness are not deductible in 2020, regardless of whether you apply for and/or receive forgiveness in 2020 or 2021</a:t>
            </a:r>
            <a:r>
              <a:rPr lang="en-US" sz="1800" dirty="0">
                <a:solidFill>
                  <a:schemeClr val="tx1"/>
                </a:solidFill>
                <a:latin typeface="Calibri" panose="020F0502020204030204" pitchFamily="34" charset="0"/>
                <a:cs typeface="Calibri" panose="020F0502020204030204" pitchFamily="34" charset="0"/>
              </a:rPr>
              <a:t>.</a:t>
            </a:r>
          </a:p>
          <a:p>
            <a:pPr marL="507995" lvl="1" indent="0" algn="just">
              <a:buNone/>
            </a:pPr>
            <a:endParaRPr lang="en-US" sz="1800" dirty="0">
              <a:solidFill>
                <a:schemeClr val="tx1"/>
              </a:solidFill>
              <a:latin typeface="Calibri" panose="020F0502020204030204" pitchFamily="34" charset="0"/>
              <a:cs typeface="Calibri" panose="020F0502020204030204" pitchFamily="34" charset="0"/>
            </a:endParaRPr>
          </a:p>
          <a:p>
            <a:pPr algn="just"/>
            <a:r>
              <a:rPr lang="en-US" sz="1800" dirty="0">
                <a:solidFill>
                  <a:schemeClr val="tx1"/>
                </a:solidFill>
                <a:latin typeface="Calibri" panose="020F0502020204030204" pitchFamily="34" charset="0"/>
                <a:cs typeface="Calibri" panose="020F0502020204030204" pitchFamily="34" charset="0"/>
              </a:rPr>
              <a:t>CARES Act (Section 2301) </a:t>
            </a:r>
            <a:r>
              <a:rPr lang="en-US" sz="1800" b="1" u="sng" dirty="0">
                <a:solidFill>
                  <a:schemeClr val="tx1"/>
                </a:solidFill>
                <a:latin typeface="Calibri" panose="020F0502020204030204" pitchFamily="34" charset="0"/>
                <a:cs typeface="Calibri" panose="020F0502020204030204" pitchFamily="34" charset="0"/>
              </a:rPr>
              <a:t>Employee Retention Tax Credit</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provision is </a:t>
            </a:r>
            <a:r>
              <a:rPr lang="en-US" sz="1800" b="1" u="sng" dirty="0">
                <a:solidFill>
                  <a:schemeClr val="tx1"/>
                </a:solidFill>
                <a:latin typeface="Calibri" panose="020F0502020204030204" pitchFamily="34" charset="0"/>
                <a:cs typeface="Calibri" panose="020F0502020204030204" pitchFamily="34" charset="0"/>
              </a:rPr>
              <a:t>not available</a:t>
            </a:r>
            <a:r>
              <a:rPr lang="en-US" sz="1800" dirty="0">
                <a:solidFill>
                  <a:schemeClr val="tx1"/>
                </a:solidFill>
                <a:latin typeface="Calibri" panose="020F0502020204030204" pitchFamily="34" charset="0"/>
                <a:cs typeface="Calibri" panose="020F0502020204030204" pitchFamily="34" charset="0"/>
              </a:rPr>
              <a:t> if PPP loan is received.</a:t>
            </a:r>
          </a:p>
          <a:p>
            <a:pPr marL="0" indent="0" algn="just">
              <a:buNone/>
            </a:pPr>
            <a:endParaRPr lang="en-US" sz="1800" dirty="0">
              <a:solidFill>
                <a:schemeClr val="tx1"/>
              </a:solidFill>
              <a:latin typeface="Calibri" panose="020F0502020204030204" pitchFamily="34" charset="0"/>
              <a:cs typeface="Calibri" panose="020F0502020204030204" pitchFamily="34" charset="0"/>
            </a:endParaRPr>
          </a:p>
          <a:p>
            <a:pPr algn="just"/>
            <a:r>
              <a:rPr lang="en-US" sz="1800" dirty="0">
                <a:solidFill>
                  <a:schemeClr val="tx1"/>
                </a:solidFill>
                <a:latin typeface="Calibri" panose="020F0502020204030204" pitchFamily="34" charset="0"/>
                <a:cs typeface="Calibri" panose="020F0502020204030204" pitchFamily="34" charset="0"/>
              </a:rPr>
              <a:t>CARES Act (Section 2302) </a:t>
            </a:r>
            <a:r>
              <a:rPr lang="en-US" sz="1800" b="1" u="sng" dirty="0">
                <a:solidFill>
                  <a:schemeClr val="tx1"/>
                </a:solidFill>
                <a:latin typeface="Calibri" panose="020F0502020204030204" pitchFamily="34" charset="0"/>
                <a:cs typeface="Calibri" panose="020F0502020204030204" pitchFamily="34" charset="0"/>
              </a:rPr>
              <a:t>Employment Taxes Payment Deferral</a:t>
            </a:r>
            <a:r>
              <a:rPr lang="en-US" sz="1800" dirty="0">
                <a:solidFill>
                  <a:schemeClr val="tx1"/>
                </a:solidFill>
                <a:latin typeface="Calibri" panose="020F0502020204030204" pitchFamily="34" charset="0"/>
                <a:cs typeface="Calibri" panose="020F0502020204030204" pitchFamily="34" charset="0"/>
              </a:rPr>
              <a:t> provision </a:t>
            </a:r>
            <a:r>
              <a:rPr lang="en-US" sz="1800" b="1" u="sng" dirty="0">
                <a:solidFill>
                  <a:schemeClr val="tx1"/>
                </a:solidFill>
                <a:latin typeface="Calibri" panose="020F0502020204030204" pitchFamily="34" charset="0"/>
                <a:cs typeface="Calibri" panose="020F0502020204030204" pitchFamily="34" charset="0"/>
              </a:rPr>
              <a:t>was not originally available</a:t>
            </a:r>
            <a:r>
              <a:rPr lang="en-US" sz="1800" dirty="0">
                <a:solidFill>
                  <a:schemeClr val="tx1"/>
                </a:solidFill>
                <a:latin typeface="Calibri" panose="020F0502020204030204" pitchFamily="34" charset="0"/>
                <a:cs typeface="Calibri" panose="020F0502020204030204" pitchFamily="34" charset="0"/>
              </a:rPr>
              <a:t> if PPP loan is forgiven.</a:t>
            </a:r>
          </a:p>
          <a:p>
            <a:pPr lvl="1"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The PPP Flexibility Act modified this to </a:t>
            </a:r>
            <a:r>
              <a:rPr lang="en-US" sz="1800" b="1" u="sng" dirty="0">
                <a:solidFill>
                  <a:schemeClr val="tx1"/>
                </a:solidFill>
                <a:latin typeface="Calibri" panose="020F0502020204030204" pitchFamily="34" charset="0"/>
                <a:cs typeface="Calibri" panose="020F0502020204030204" pitchFamily="34" charset="0"/>
              </a:rPr>
              <a:t>now allow for the employment tax deferral</a:t>
            </a:r>
            <a:r>
              <a:rPr lang="en-US" sz="1800" b="1"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even if all or a portion of the PPP loan is forgiven.</a:t>
            </a:r>
          </a:p>
          <a:p>
            <a:pPr algn="just"/>
            <a:endParaRPr lang="en-US" dirty="0">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9B005EE9-8705-48A5-BBF3-549B312294F4}"/>
              </a:ext>
            </a:extLst>
          </p:cNvPr>
          <p:cNvSpPr txBox="1">
            <a:spLocks/>
          </p:cNvSpPr>
          <p:nvPr/>
        </p:nvSpPr>
        <p:spPr>
          <a:xfrm>
            <a:off x="1009912" y="266700"/>
            <a:ext cx="7370922" cy="5334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PPP Loan Forgiveness Tax Issues</a:t>
            </a:r>
          </a:p>
        </p:txBody>
      </p:sp>
    </p:spTree>
    <p:extLst>
      <p:ext uri="{BB962C8B-B14F-4D97-AF65-F5344CB8AC3E}">
        <p14:creationId xmlns:p14="http://schemas.microsoft.com/office/powerpoint/2010/main" val="2612128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719A45-0D30-473D-A8FF-CB8BCAF04B1F}"/>
              </a:ext>
            </a:extLst>
          </p:cNvPr>
          <p:cNvSpPr/>
          <p:nvPr/>
        </p:nvSpPr>
        <p:spPr>
          <a:xfrm>
            <a:off x="0" y="1760221"/>
            <a:ext cx="9144000" cy="206502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 name="Title 1">
            <a:extLst>
              <a:ext uri="{FF2B5EF4-FFF2-40B4-BE49-F238E27FC236}">
                <a16:creationId xmlns:a16="http://schemas.microsoft.com/office/drawing/2014/main" id="{11C88881-5EE3-4E72-903B-020F124027D8}"/>
              </a:ext>
            </a:extLst>
          </p:cNvPr>
          <p:cNvSpPr txBox="1">
            <a:spLocks/>
          </p:cNvSpPr>
          <p:nvPr/>
        </p:nvSpPr>
        <p:spPr>
          <a:xfrm>
            <a:off x="1005842" y="2286000"/>
            <a:ext cx="714756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0" kern="1200" spc="-130">
                <a:solidFill>
                  <a:schemeClr val="accent1"/>
                </a:solidFill>
                <a:latin typeface="Open Sans Light"/>
                <a:ea typeface="Open Sans Light" panose="020B0306030504020204" pitchFamily="34" charset="0"/>
                <a:cs typeface="Open Sans Light"/>
              </a:defRPr>
            </a:lvl1pPr>
          </a:lstStyle>
          <a:p>
            <a:pPr algn="ctr"/>
            <a:r>
              <a:rPr lang="en-US" sz="3060" b="1" dirty="0">
                <a:latin typeface="Calibri" panose="020F0502020204030204" pitchFamily="34" charset="0"/>
                <a:cs typeface="Calibri" panose="020F0502020204030204" pitchFamily="34" charset="0"/>
              </a:rPr>
              <a:t>CARES ACT:</a:t>
            </a:r>
          </a:p>
          <a:p>
            <a:pPr algn="ctr"/>
            <a:r>
              <a:rPr lang="en-US" sz="3060" b="1" dirty="0">
                <a:latin typeface="Calibri" panose="020F0502020204030204" pitchFamily="34" charset="0"/>
                <a:cs typeface="Calibri" panose="020F0502020204030204" pitchFamily="34" charset="0"/>
              </a:rPr>
              <a:t>Payroll Tax Provisions</a:t>
            </a:r>
          </a:p>
        </p:txBody>
      </p:sp>
    </p:spTree>
    <p:extLst>
      <p:ext uri="{BB962C8B-B14F-4D97-AF65-F5344CB8AC3E}">
        <p14:creationId xmlns:p14="http://schemas.microsoft.com/office/powerpoint/2010/main" val="2900225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1371600"/>
            <a:ext cx="7696200" cy="3657600"/>
          </a:xfrm>
        </p:spPr>
        <p:txBody>
          <a:bodyPr>
            <a:normAutofit/>
          </a:bodyPr>
          <a:lstStyle/>
          <a:p>
            <a:pPr algn="just">
              <a:lnSpc>
                <a:spcPct val="100000"/>
              </a:lnSpc>
              <a:spcBef>
                <a:spcPts val="0"/>
              </a:spcBef>
            </a:pPr>
            <a:r>
              <a:rPr lang="en-US" b="1" dirty="0">
                <a:solidFill>
                  <a:schemeClr val="tx1"/>
                </a:solidFill>
              </a:rPr>
              <a:t>FAQ’s on IRS website: </a:t>
            </a:r>
            <a:r>
              <a:rPr lang="en-US" dirty="0">
                <a:solidFill>
                  <a:srgbClr val="404040"/>
                </a:solidFill>
                <a:hlinkClick r:id="rId2"/>
              </a:rPr>
              <a:t>https://www.irs.gov/newsroom/faqs-employee-retention-credit-under-the-cares-act</a:t>
            </a:r>
            <a:r>
              <a:rPr lang="en-US" dirty="0">
                <a:solidFill>
                  <a:srgbClr val="404040"/>
                </a:solidFill>
              </a:rPr>
              <a:t>.</a:t>
            </a:r>
          </a:p>
          <a:p>
            <a:pPr marL="0" indent="0" algn="just">
              <a:lnSpc>
                <a:spcPct val="100000"/>
              </a:lnSpc>
              <a:spcBef>
                <a:spcPts val="0"/>
              </a:spcBef>
              <a:buNone/>
            </a:pPr>
            <a:endParaRPr lang="en-US" b="1" dirty="0">
              <a:solidFill>
                <a:srgbClr val="404040"/>
              </a:solidFill>
            </a:endParaRPr>
          </a:p>
          <a:p>
            <a:pPr algn="just">
              <a:lnSpc>
                <a:spcPct val="100000"/>
              </a:lnSpc>
              <a:spcBef>
                <a:spcPts val="0"/>
              </a:spcBef>
            </a:pPr>
            <a:r>
              <a:rPr lang="en-US" dirty="0">
                <a:solidFill>
                  <a:schemeClr val="tx1"/>
                </a:solidFill>
              </a:rPr>
              <a:t>Provides for a </a:t>
            </a:r>
            <a:r>
              <a:rPr lang="en-US" b="1" u="sng" dirty="0">
                <a:solidFill>
                  <a:schemeClr val="tx1"/>
                </a:solidFill>
              </a:rPr>
              <a:t>refundable payroll tax credit for 50% of qualified wages</a:t>
            </a:r>
            <a:r>
              <a:rPr lang="en-US" dirty="0">
                <a:solidFill>
                  <a:schemeClr val="tx1"/>
                </a:solidFill>
              </a:rPr>
              <a:t> paid by eligible employers to certain employees during the COVID-19 crisis.</a:t>
            </a:r>
          </a:p>
          <a:p>
            <a:pPr lvl="1" algn="just">
              <a:lnSpc>
                <a:spcPct val="100000"/>
              </a:lnSpc>
              <a:spcBef>
                <a:spcPts val="0"/>
              </a:spcBef>
              <a:buFont typeface="Arial" panose="020B0604020202020204" pitchFamily="34" charset="0"/>
              <a:buChar char="•"/>
            </a:pPr>
            <a:r>
              <a:rPr lang="en-US" b="1" u="sng" dirty="0">
                <a:solidFill>
                  <a:schemeClr val="tx1"/>
                </a:solidFill>
              </a:rPr>
              <a:t>Credit limited to employer paid employment taxes</a:t>
            </a:r>
            <a:r>
              <a:rPr lang="en-US" dirty="0">
                <a:solidFill>
                  <a:schemeClr val="tx1"/>
                </a:solidFill>
              </a:rPr>
              <a:t>.</a:t>
            </a:r>
          </a:p>
          <a:p>
            <a:pPr lvl="2" algn="just">
              <a:lnSpc>
                <a:spcPct val="100000"/>
              </a:lnSpc>
              <a:spcBef>
                <a:spcPts val="0"/>
              </a:spcBef>
            </a:pPr>
            <a:r>
              <a:rPr lang="en-US" dirty="0">
                <a:solidFill>
                  <a:schemeClr val="tx1"/>
                </a:solidFill>
              </a:rPr>
              <a:t>IRC Section 3111(a) - old-age, survivors, and disability insurance. </a:t>
            </a:r>
            <a:r>
              <a:rPr lang="en-US" b="1" u="sng" dirty="0">
                <a:solidFill>
                  <a:schemeClr val="tx1"/>
                </a:solidFill>
              </a:rPr>
              <a:t>FICA</a:t>
            </a:r>
            <a:r>
              <a:rPr lang="en-US" u="sng" dirty="0">
                <a:solidFill>
                  <a:schemeClr val="tx1"/>
                </a:solidFill>
              </a:rPr>
              <a:t> </a:t>
            </a:r>
            <a:r>
              <a:rPr lang="en-US" b="1" u="sng" dirty="0">
                <a:solidFill>
                  <a:schemeClr val="tx1"/>
                </a:solidFill>
              </a:rPr>
              <a:t>(6.2 %</a:t>
            </a:r>
            <a:r>
              <a:rPr lang="en-US" b="1" dirty="0">
                <a:solidFill>
                  <a:schemeClr val="tx1"/>
                </a:solidFill>
              </a:rPr>
              <a:t>)</a:t>
            </a:r>
            <a:r>
              <a:rPr lang="en-US" dirty="0">
                <a:solidFill>
                  <a:schemeClr val="tx1"/>
                </a:solidFill>
              </a:rPr>
              <a:t>.</a:t>
            </a:r>
          </a:p>
          <a:p>
            <a:pPr lvl="2" algn="just">
              <a:lnSpc>
                <a:spcPct val="100000"/>
              </a:lnSpc>
              <a:spcBef>
                <a:spcPts val="0"/>
              </a:spcBef>
            </a:pPr>
            <a:r>
              <a:rPr lang="en-US" dirty="0">
                <a:solidFill>
                  <a:schemeClr val="tx1"/>
                </a:solidFill>
              </a:rPr>
              <a:t>IRC Section 3221(a) - Railroad Retirement Act (RRTA) insurance (6.2%).</a:t>
            </a:r>
          </a:p>
          <a:p>
            <a:pPr lvl="2" algn="just">
              <a:lnSpc>
                <a:spcPct val="100000"/>
              </a:lnSpc>
              <a:spcBef>
                <a:spcPts val="0"/>
              </a:spcBef>
            </a:pPr>
            <a:r>
              <a:rPr lang="en-US" b="1" u="sng" dirty="0">
                <a:solidFill>
                  <a:schemeClr val="tx1"/>
                </a:solidFill>
              </a:rPr>
              <a:t>Does not apply to Medicare portion (1.45%</a:t>
            </a:r>
            <a:r>
              <a:rPr lang="en-US" b="1" dirty="0">
                <a:solidFill>
                  <a:schemeClr val="tx1"/>
                </a:solidFill>
              </a:rPr>
              <a:t>)</a:t>
            </a:r>
            <a:r>
              <a:rPr lang="en-US" dirty="0">
                <a:solidFill>
                  <a:schemeClr val="tx1"/>
                </a:solidFill>
              </a:rPr>
              <a:t>.</a:t>
            </a:r>
          </a:p>
        </p:txBody>
      </p:sp>
      <p:sp>
        <p:nvSpPr>
          <p:cNvPr id="5" name="Title 2">
            <a:extLst>
              <a:ext uri="{FF2B5EF4-FFF2-40B4-BE49-F238E27FC236}">
                <a16:creationId xmlns:a16="http://schemas.microsoft.com/office/drawing/2014/main" id="{5B52D078-C233-4148-B0BA-6ACB4B8ECCA8}"/>
              </a:ext>
            </a:extLst>
          </p:cNvPr>
          <p:cNvSpPr txBox="1">
            <a:spLocks/>
          </p:cNvSpPr>
          <p:nvPr/>
        </p:nvSpPr>
        <p:spPr>
          <a:xfrm>
            <a:off x="990600" y="342900"/>
            <a:ext cx="7353300" cy="6857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Employee Retention Credit for Employers Subject to Closure Due to COVID-19 </a:t>
            </a:r>
            <a:r>
              <a:rPr lang="en-US" sz="2200" b="0" i="1" dirty="0">
                <a:latin typeface="Calibri" panose="020F0502020204030204" pitchFamily="34" charset="0"/>
                <a:cs typeface="Calibri" panose="020F0502020204030204" pitchFamily="34" charset="0"/>
              </a:rPr>
              <a:t>(Act Section 2301)</a:t>
            </a:r>
          </a:p>
        </p:txBody>
      </p:sp>
    </p:spTree>
    <p:extLst>
      <p:ext uri="{BB962C8B-B14F-4D97-AF65-F5344CB8AC3E}">
        <p14:creationId xmlns:p14="http://schemas.microsoft.com/office/powerpoint/2010/main" val="314321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400050" y="1143000"/>
            <a:ext cx="8058150" cy="3657600"/>
          </a:xfrm>
        </p:spPr>
        <p:txBody>
          <a:bodyPr>
            <a:normAutofit/>
          </a:bodyPr>
          <a:lstStyle/>
          <a:p>
            <a:pPr marL="0" indent="0" algn="just">
              <a:buNone/>
            </a:pPr>
            <a:endParaRPr lang="en-US" sz="1575" dirty="0">
              <a:solidFill>
                <a:schemeClr val="tx1"/>
              </a:solidFill>
            </a:endParaRPr>
          </a:p>
          <a:p>
            <a:pPr lvl="1" algn="just">
              <a:lnSpc>
                <a:spcPct val="100000"/>
              </a:lnSpc>
              <a:spcBef>
                <a:spcPts val="0"/>
              </a:spcBef>
              <a:buFont typeface="Arial" panose="020B0604020202020204" pitchFamily="34" charset="0"/>
              <a:buChar char="•"/>
            </a:pPr>
            <a:r>
              <a:rPr lang="en-US" dirty="0">
                <a:solidFill>
                  <a:schemeClr val="tx1"/>
                </a:solidFill>
              </a:rPr>
              <a:t>An </a:t>
            </a:r>
            <a:r>
              <a:rPr lang="en-US" b="1" u="sng" dirty="0">
                <a:solidFill>
                  <a:schemeClr val="tx1"/>
                </a:solidFill>
              </a:rPr>
              <a:t>Eligible Employer</a:t>
            </a:r>
            <a:r>
              <a:rPr lang="en-US" dirty="0">
                <a:solidFill>
                  <a:schemeClr val="tx1"/>
                </a:solidFill>
              </a:rPr>
              <a:t> is any employer, including non-profits, which is carrying on a trade or business </a:t>
            </a:r>
            <a:r>
              <a:rPr lang="en-US" b="1" u="sng" dirty="0">
                <a:solidFill>
                  <a:schemeClr val="tx1"/>
                </a:solidFill>
              </a:rPr>
              <a:t>during calendar year 2020</a:t>
            </a:r>
            <a:r>
              <a:rPr lang="en-US" dirty="0">
                <a:solidFill>
                  <a:schemeClr val="tx1"/>
                </a:solidFill>
              </a:rPr>
              <a:t>, with respect to any calendar quarter in which:</a:t>
            </a:r>
          </a:p>
          <a:p>
            <a:pPr marL="507995" lvl="1" indent="0" algn="just">
              <a:lnSpc>
                <a:spcPct val="100000"/>
              </a:lnSpc>
              <a:spcBef>
                <a:spcPts val="0"/>
              </a:spcBef>
              <a:buNone/>
            </a:pPr>
            <a:endParaRPr lang="en-US" dirty="0">
              <a:solidFill>
                <a:schemeClr val="tx1"/>
              </a:solidFill>
            </a:endParaRPr>
          </a:p>
          <a:p>
            <a:pPr lvl="2" algn="just">
              <a:lnSpc>
                <a:spcPct val="100000"/>
              </a:lnSpc>
              <a:spcBef>
                <a:spcPts val="0"/>
              </a:spcBef>
            </a:pPr>
            <a:r>
              <a:rPr lang="en-US" b="1" u="sng" dirty="0">
                <a:solidFill>
                  <a:schemeClr val="tx1"/>
                </a:solidFill>
              </a:rPr>
              <a:t>Operations are fully or partially suspended</a:t>
            </a:r>
            <a:r>
              <a:rPr lang="en-US" b="1" dirty="0">
                <a:solidFill>
                  <a:schemeClr val="tx1"/>
                </a:solidFill>
              </a:rPr>
              <a:t> </a:t>
            </a:r>
            <a:r>
              <a:rPr lang="en-US" dirty="0">
                <a:solidFill>
                  <a:schemeClr val="tx1"/>
                </a:solidFill>
              </a:rPr>
              <a:t>during the calendar quarter due to orders from an appropriate governmental authority limiting commerce, travel, or group meetings (for commercial, social, religious, or other purposes) due to the coronavirus disease 2019 (COVID–19); </a:t>
            </a:r>
            <a:r>
              <a:rPr lang="en-US" b="1" u="sng" dirty="0">
                <a:solidFill>
                  <a:schemeClr val="tx1"/>
                </a:solidFill>
              </a:rPr>
              <a:t>or</a:t>
            </a:r>
          </a:p>
          <a:p>
            <a:pPr marL="1015990" lvl="2" indent="0" algn="just">
              <a:lnSpc>
                <a:spcPct val="100000"/>
              </a:lnSpc>
              <a:spcBef>
                <a:spcPts val="0"/>
              </a:spcBef>
              <a:buNone/>
            </a:pPr>
            <a:endParaRPr lang="en-US" b="1" u="sng" dirty="0">
              <a:solidFill>
                <a:schemeClr val="tx1"/>
              </a:solidFill>
            </a:endParaRPr>
          </a:p>
          <a:p>
            <a:pPr lvl="2" algn="just">
              <a:lnSpc>
                <a:spcPct val="100000"/>
              </a:lnSpc>
              <a:spcBef>
                <a:spcPts val="0"/>
              </a:spcBef>
            </a:pPr>
            <a:r>
              <a:rPr lang="en-US" dirty="0">
                <a:solidFill>
                  <a:schemeClr val="tx1"/>
                </a:solidFill>
              </a:rPr>
              <a:t>Where there is a </a:t>
            </a:r>
            <a:r>
              <a:rPr lang="en-US" b="1" u="sng" dirty="0">
                <a:solidFill>
                  <a:schemeClr val="tx1"/>
                </a:solidFill>
              </a:rPr>
              <a:t>“significant decline in gross receipts.”</a:t>
            </a:r>
          </a:p>
        </p:txBody>
      </p:sp>
      <p:sp>
        <p:nvSpPr>
          <p:cNvPr id="3" name="Title 2">
            <a:extLst>
              <a:ext uri="{FF2B5EF4-FFF2-40B4-BE49-F238E27FC236}">
                <a16:creationId xmlns:a16="http://schemas.microsoft.com/office/drawing/2014/main" id="{73B15F3C-6CB2-4374-8E23-8A395B21892A}"/>
              </a:ext>
            </a:extLst>
          </p:cNvPr>
          <p:cNvSpPr txBox="1">
            <a:spLocks/>
          </p:cNvSpPr>
          <p:nvPr/>
        </p:nvSpPr>
        <p:spPr>
          <a:xfrm>
            <a:off x="990600" y="342900"/>
            <a:ext cx="7353300" cy="6857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Employee Retention Credit for Employers Subject to Closure Due to COVID-19 </a:t>
            </a:r>
            <a:r>
              <a:rPr lang="en-US" sz="2200" b="0" i="1" dirty="0">
                <a:latin typeface="Calibri" panose="020F0502020204030204" pitchFamily="34" charset="0"/>
                <a:cs typeface="Calibri" panose="020F0502020204030204" pitchFamily="34" charset="0"/>
              </a:rPr>
              <a:t>(Act Section 2301)</a:t>
            </a:r>
          </a:p>
        </p:txBody>
      </p:sp>
    </p:spTree>
    <p:extLst>
      <p:ext uri="{BB962C8B-B14F-4D97-AF65-F5344CB8AC3E}">
        <p14:creationId xmlns:p14="http://schemas.microsoft.com/office/powerpoint/2010/main" val="3293886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457200" y="1409700"/>
            <a:ext cx="8077200" cy="3371850"/>
          </a:xfrm>
        </p:spPr>
        <p:txBody>
          <a:bodyPr>
            <a:normAutofit/>
          </a:bodyPr>
          <a:lstStyle/>
          <a:p>
            <a:pPr lvl="1" algn="just">
              <a:lnSpc>
                <a:spcPct val="100000"/>
              </a:lnSpc>
              <a:spcBef>
                <a:spcPts val="0"/>
              </a:spcBef>
              <a:spcAft>
                <a:spcPts val="600"/>
              </a:spcAft>
              <a:buFont typeface="Arial" panose="020B0604020202020204" pitchFamily="34" charset="0"/>
              <a:buChar char="•"/>
            </a:pPr>
            <a:r>
              <a:rPr lang="en-US" b="1" u="sng" dirty="0">
                <a:solidFill>
                  <a:schemeClr val="tx1"/>
                </a:solidFill>
              </a:rPr>
              <a:t>Significant decline in gross receipts:</a:t>
            </a:r>
          </a:p>
          <a:p>
            <a:pPr lvl="2" algn="just">
              <a:lnSpc>
                <a:spcPct val="100000"/>
              </a:lnSpc>
              <a:spcBef>
                <a:spcPts val="0"/>
              </a:spcBef>
            </a:pPr>
            <a:r>
              <a:rPr lang="en-US" b="1" u="sng" dirty="0">
                <a:solidFill>
                  <a:schemeClr val="tx1"/>
                </a:solidFill>
              </a:rPr>
              <a:t>Beginning with the first calendar quarter</a:t>
            </a:r>
            <a:r>
              <a:rPr lang="en-US" dirty="0">
                <a:solidFill>
                  <a:schemeClr val="tx1"/>
                </a:solidFill>
              </a:rPr>
              <a:t> beginning after December 31, 2019, for which gross receipts for the calendar quarter are </a:t>
            </a:r>
            <a:r>
              <a:rPr lang="en-US" b="1" u="sng" dirty="0">
                <a:solidFill>
                  <a:schemeClr val="tx1"/>
                </a:solidFill>
              </a:rPr>
              <a:t>less than 50% </a:t>
            </a:r>
            <a:r>
              <a:rPr lang="en-US" dirty="0">
                <a:solidFill>
                  <a:schemeClr val="tx1"/>
                </a:solidFill>
              </a:rPr>
              <a:t>of </a:t>
            </a:r>
            <a:r>
              <a:rPr lang="en-US" b="1" u="sng" dirty="0">
                <a:solidFill>
                  <a:schemeClr val="tx1"/>
                </a:solidFill>
              </a:rPr>
              <a:t>gross receipts</a:t>
            </a:r>
            <a:r>
              <a:rPr lang="en-US" dirty="0">
                <a:solidFill>
                  <a:schemeClr val="tx1"/>
                </a:solidFill>
              </a:rPr>
              <a:t> for the same calendar quarter in the prior year; and </a:t>
            </a:r>
          </a:p>
          <a:p>
            <a:pPr marL="1015990" lvl="2" indent="0" algn="just">
              <a:lnSpc>
                <a:spcPct val="100000"/>
              </a:lnSpc>
              <a:spcBef>
                <a:spcPts val="0"/>
              </a:spcBef>
              <a:buNone/>
            </a:pPr>
            <a:endParaRPr lang="en-US" dirty="0">
              <a:solidFill>
                <a:schemeClr val="tx1"/>
              </a:solidFill>
            </a:endParaRPr>
          </a:p>
          <a:p>
            <a:pPr lvl="2" algn="just">
              <a:lnSpc>
                <a:spcPct val="100000"/>
              </a:lnSpc>
              <a:spcBef>
                <a:spcPts val="0"/>
              </a:spcBef>
            </a:pPr>
            <a:r>
              <a:rPr lang="en-US" b="1" u="sng" dirty="0">
                <a:solidFill>
                  <a:schemeClr val="tx1"/>
                </a:solidFill>
              </a:rPr>
              <a:t>Ending with the calendar quarter</a:t>
            </a:r>
            <a:r>
              <a:rPr lang="en-US" dirty="0">
                <a:solidFill>
                  <a:schemeClr val="tx1"/>
                </a:solidFill>
              </a:rPr>
              <a:t> following the first calendar quarter beginning after a calendar quarter described above for which gross receipts of such employer is </a:t>
            </a:r>
            <a:r>
              <a:rPr lang="en-US" b="1" u="sng" dirty="0">
                <a:solidFill>
                  <a:schemeClr val="tx1"/>
                </a:solidFill>
              </a:rPr>
              <a:t>greater than 80% of gross receipts</a:t>
            </a:r>
            <a:r>
              <a:rPr lang="en-US" dirty="0">
                <a:solidFill>
                  <a:schemeClr val="tx1"/>
                </a:solidFill>
              </a:rPr>
              <a:t> for the same calendar quarter in the prior year.</a:t>
            </a:r>
          </a:p>
        </p:txBody>
      </p:sp>
      <p:sp>
        <p:nvSpPr>
          <p:cNvPr id="3" name="Title 2">
            <a:extLst>
              <a:ext uri="{FF2B5EF4-FFF2-40B4-BE49-F238E27FC236}">
                <a16:creationId xmlns:a16="http://schemas.microsoft.com/office/drawing/2014/main" id="{2873F94C-B092-4EFB-A27A-26A65F765FD6}"/>
              </a:ext>
            </a:extLst>
          </p:cNvPr>
          <p:cNvSpPr txBox="1">
            <a:spLocks/>
          </p:cNvSpPr>
          <p:nvPr/>
        </p:nvSpPr>
        <p:spPr>
          <a:xfrm>
            <a:off x="990600" y="342900"/>
            <a:ext cx="7353300" cy="6857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Employee Retention Credit for Employers Subject to Closure Due to COVID-19 </a:t>
            </a:r>
            <a:r>
              <a:rPr lang="en-US" sz="2200" b="0" i="1" dirty="0">
                <a:latin typeface="Calibri" panose="020F0502020204030204" pitchFamily="34" charset="0"/>
                <a:cs typeface="Calibri" panose="020F0502020204030204" pitchFamily="34" charset="0"/>
              </a:rPr>
              <a:t>(Act Section 2301)</a:t>
            </a:r>
          </a:p>
        </p:txBody>
      </p:sp>
    </p:spTree>
    <p:extLst>
      <p:ext uri="{BB962C8B-B14F-4D97-AF65-F5344CB8AC3E}">
        <p14:creationId xmlns:p14="http://schemas.microsoft.com/office/powerpoint/2010/main" val="2241302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762000" y="1257300"/>
            <a:ext cx="7696200" cy="3714750"/>
          </a:xfrm>
        </p:spPr>
        <p:txBody>
          <a:bodyPr>
            <a:normAutofit/>
          </a:bodyPr>
          <a:lstStyle/>
          <a:p>
            <a:pPr algn="just">
              <a:lnSpc>
                <a:spcPct val="100000"/>
              </a:lnSpc>
              <a:spcBef>
                <a:spcPts val="0"/>
              </a:spcBef>
            </a:pPr>
            <a:r>
              <a:rPr lang="en-US" dirty="0">
                <a:solidFill>
                  <a:schemeClr val="tx1"/>
                </a:solidFill>
              </a:rPr>
              <a:t>The term </a:t>
            </a:r>
            <a:r>
              <a:rPr lang="en-US" b="1" u="sng" dirty="0">
                <a:solidFill>
                  <a:schemeClr val="tx1"/>
                </a:solidFill>
              </a:rPr>
              <a:t>“qualified wages" </a:t>
            </a:r>
            <a:r>
              <a:rPr lang="en-US" dirty="0">
                <a:solidFill>
                  <a:schemeClr val="tx1"/>
                </a:solidFill>
              </a:rPr>
              <a:t>includes health benefits and is capped at the first $10,000 in wages paid by the employer to an eligible employee.</a:t>
            </a:r>
          </a:p>
          <a:p>
            <a:pPr marL="0" indent="0" algn="just">
              <a:lnSpc>
                <a:spcPct val="100000"/>
              </a:lnSpc>
              <a:spcBef>
                <a:spcPts val="0"/>
              </a:spcBef>
              <a:buNone/>
            </a:pPr>
            <a:endParaRPr lang="en-US" dirty="0">
              <a:solidFill>
                <a:schemeClr val="tx1"/>
              </a:solidFill>
            </a:endParaRPr>
          </a:p>
          <a:p>
            <a:pPr algn="just">
              <a:lnSpc>
                <a:spcPct val="100000"/>
              </a:lnSpc>
              <a:spcBef>
                <a:spcPts val="0"/>
              </a:spcBef>
            </a:pPr>
            <a:r>
              <a:rPr lang="en-US" b="1" u="sng" dirty="0">
                <a:solidFill>
                  <a:schemeClr val="tx1"/>
                </a:solidFill>
              </a:rPr>
              <a:t>Qualified wages</a:t>
            </a:r>
            <a:r>
              <a:rPr lang="en-US" dirty="0">
                <a:solidFill>
                  <a:schemeClr val="tx1"/>
                </a:solidFill>
              </a:rPr>
              <a:t>:</a:t>
            </a:r>
          </a:p>
          <a:p>
            <a:pPr lvl="1" algn="just">
              <a:lnSpc>
                <a:spcPct val="100000"/>
              </a:lnSpc>
              <a:spcBef>
                <a:spcPts val="0"/>
              </a:spcBef>
              <a:buFont typeface="Arial" panose="020B0604020202020204" pitchFamily="34" charset="0"/>
              <a:buChar char="•"/>
            </a:pPr>
            <a:r>
              <a:rPr lang="en-US" dirty="0">
                <a:solidFill>
                  <a:schemeClr val="tx1"/>
                </a:solidFill>
              </a:rPr>
              <a:t>For employers who had an average number of full-time employees in 2019 of </a:t>
            </a:r>
            <a:r>
              <a:rPr lang="en-US" b="1" u="sng" dirty="0">
                <a:solidFill>
                  <a:schemeClr val="tx1"/>
                </a:solidFill>
              </a:rPr>
              <a:t>100 or fewer</a:t>
            </a:r>
            <a:r>
              <a:rPr lang="en-US" dirty="0">
                <a:solidFill>
                  <a:schemeClr val="tx1"/>
                </a:solidFill>
              </a:rPr>
              <a:t>, all employee wages are eligible, </a:t>
            </a:r>
            <a:r>
              <a:rPr lang="en-US" b="1" u="sng" dirty="0">
                <a:solidFill>
                  <a:schemeClr val="tx1"/>
                </a:solidFill>
              </a:rPr>
              <a:t>regardless of whether the employee is furloughed</a:t>
            </a:r>
            <a:r>
              <a:rPr lang="en-US" dirty="0">
                <a:solidFill>
                  <a:schemeClr val="tx1"/>
                </a:solidFill>
              </a:rPr>
              <a:t>. </a:t>
            </a:r>
          </a:p>
          <a:p>
            <a:pPr marL="507995" lvl="1" indent="0" algn="just">
              <a:lnSpc>
                <a:spcPct val="100000"/>
              </a:lnSpc>
              <a:spcBef>
                <a:spcPts val="0"/>
              </a:spcBef>
              <a:buNone/>
            </a:pPr>
            <a:endParaRPr lang="en-US" dirty="0">
              <a:solidFill>
                <a:schemeClr val="tx1"/>
              </a:solidFill>
            </a:endParaRPr>
          </a:p>
          <a:p>
            <a:pPr lvl="1" algn="just">
              <a:lnSpc>
                <a:spcPct val="100000"/>
              </a:lnSpc>
              <a:spcBef>
                <a:spcPts val="0"/>
              </a:spcBef>
              <a:buFont typeface="Arial" panose="020B0604020202020204" pitchFamily="34" charset="0"/>
              <a:buChar char="•"/>
            </a:pPr>
            <a:r>
              <a:rPr lang="en-US" dirty="0">
                <a:solidFill>
                  <a:schemeClr val="tx1"/>
                </a:solidFill>
              </a:rPr>
              <a:t>For employers who had </a:t>
            </a:r>
            <a:r>
              <a:rPr lang="en-US" b="1" u="sng" dirty="0">
                <a:solidFill>
                  <a:schemeClr val="tx1"/>
                </a:solidFill>
              </a:rPr>
              <a:t>greater than 100</a:t>
            </a:r>
            <a:r>
              <a:rPr lang="en-US" dirty="0">
                <a:solidFill>
                  <a:schemeClr val="tx1"/>
                </a:solidFill>
              </a:rPr>
              <a:t> average number of full-time employees in 2019, only the wages of </a:t>
            </a:r>
            <a:r>
              <a:rPr lang="en-US" b="1" u="sng" dirty="0">
                <a:solidFill>
                  <a:schemeClr val="tx1"/>
                </a:solidFill>
              </a:rPr>
              <a:t>employees who are furloughed or face reduced hours</a:t>
            </a:r>
            <a:r>
              <a:rPr lang="en-US" dirty="0">
                <a:solidFill>
                  <a:schemeClr val="tx1"/>
                </a:solidFill>
              </a:rPr>
              <a:t> as a result of their employers' closure or reduced gross receipts are eligible for the credit. </a:t>
            </a:r>
          </a:p>
          <a:p>
            <a:pPr marL="457191" lvl="1" indent="0" algn="just">
              <a:buNone/>
            </a:pPr>
            <a:endParaRPr lang="en-US" dirty="0">
              <a:solidFill>
                <a:schemeClr val="tx1"/>
              </a:solidFill>
            </a:endParaRPr>
          </a:p>
        </p:txBody>
      </p:sp>
      <p:sp>
        <p:nvSpPr>
          <p:cNvPr id="3" name="Title 2">
            <a:extLst>
              <a:ext uri="{FF2B5EF4-FFF2-40B4-BE49-F238E27FC236}">
                <a16:creationId xmlns:a16="http://schemas.microsoft.com/office/drawing/2014/main" id="{C0AF0D73-3014-4D90-B37C-6091B9693783}"/>
              </a:ext>
            </a:extLst>
          </p:cNvPr>
          <p:cNvSpPr txBox="1">
            <a:spLocks/>
          </p:cNvSpPr>
          <p:nvPr/>
        </p:nvSpPr>
        <p:spPr>
          <a:xfrm>
            <a:off x="990600" y="342900"/>
            <a:ext cx="7353300" cy="6857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Employee Retention Credit for Employers Subject to Closure Due to COVID-19 </a:t>
            </a:r>
            <a:r>
              <a:rPr lang="en-US" sz="2200" b="0" i="1" dirty="0">
                <a:latin typeface="Calibri" panose="020F0502020204030204" pitchFamily="34" charset="0"/>
                <a:cs typeface="Calibri" panose="020F0502020204030204" pitchFamily="34" charset="0"/>
              </a:rPr>
              <a:t>(Act Section 2301)</a:t>
            </a:r>
          </a:p>
        </p:txBody>
      </p:sp>
    </p:spTree>
    <p:extLst>
      <p:ext uri="{BB962C8B-B14F-4D97-AF65-F5344CB8AC3E}">
        <p14:creationId xmlns:p14="http://schemas.microsoft.com/office/powerpoint/2010/main" val="288640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42900" y="495300"/>
            <a:ext cx="8229600" cy="5053852"/>
          </a:xfrm>
        </p:spPr>
        <p:txBody>
          <a:bodyPr>
            <a:normAutofit/>
          </a:bodyPr>
          <a:lstStyle/>
          <a:p>
            <a:pPr lvl="1" algn="just">
              <a:lnSpc>
                <a:spcPct val="100000"/>
              </a:lnSpc>
              <a:spcBef>
                <a:spcPts val="0"/>
              </a:spcBef>
              <a:spcAft>
                <a:spcPts val="600"/>
              </a:spcAft>
              <a:buFont typeface="Arial" panose="020B0604020202020204" pitchFamily="34" charset="0"/>
              <a:buChar char="•"/>
            </a:pPr>
            <a:r>
              <a:rPr lang="en-US" sz="1700" b="1" dirty="0">
                <a:solidFill>
                  <a:schemeClr val="tx1"/>
                </a:solidFill>
                <a:latin typeface="Calibri" panose="020F0502020204030204" pitchFamily="34" charset="0"/>
                <a:cs typeface="Calibri" panose="020F0502020204030204" pitchFamily="34" charset="0"/>
              </a:rPr>
              <a:t>Itemized Deductions</a:t>
            </a:r>
          </a:p>
          <a:p>
            <a:pPr marL="1015990" lvl="2" indent="0" algn="just">
              <a:lnSpc>
                <a:spcPct val="100000"/>
              </a:lnSpc>
              <a:spcBef>
                <a:spcPts val="0"/>
              </a:spcBef>
              <a:spcAft>
                <a:spcPts val="600"/>
              </a:spcAft>
              <a:buNone/>
            </a:pPr>
            <a:r>
              <a:rPr lang="en-US" sz="1700" b="1" dirty="0">
                <a:solidFill>
                  <a:schemeClr val="tx1"/>
                </a:solidFill>
                <a:latin typeface="Calibri" panose="020F0502020204030204" pitchFamily="34" charset="0"/>
                <a:cs typeface="Calibri" panose="020F0502020204030204" pitchFamily="34" charset="0"/>
              </a:rPr>
              <a:t>Present Law:</a:t>
            </a:r>
          </a:p>
          <a:p>
            <a:pPr lvl="2" algn="just">
              <a:lnSpc>
                <a:spcPct val="100000"/>
              </a:lnSpc>
              <a:spcBef>
                <a:spcPts val="0"/>
              </a:spcBef>
              <a:spcAft>
                <a:spcPts val="600"/>
              </a:spcAft>
            </a:pPr>
            <a:r>
              <a:rPr lang="en-US" sz="1700" dirty="0">
                <a:solidFill>
                  <a:schemeClr val="tx1"/>
                </a:solidFill>
                <a:latin typeface="Calibri" panose="020F0502020204030204" pitchFamily="34" charset="0"/>
                <a:cs typeface="Calibri" panose="020F0502020204030204" pitchFamily="34" charset="0"/>
              </a:rPr>
              <a:t>The TCJA increase the standard deduction available to all taxpayers.  However, it eliminated personal exemptions and further limited or eliminated other itemized deductions.</a:t>
            </a:r>
          </a:p>
          <a:p>
            <a:pPr lvl="2" algn="just">
              <a:lnSpc>
                <a:spcPct val="100000"/>
              </a:lnSpc>
              <a:spcBef>
                <a:spcPts val="0"/>
              </a:spcBef>
              <a:spcAft>
                <a:spcPts val="1200"/>
              </a:spcAft>
            </a:pPr>
            <a:r>
              <a:rPr lang="en-US" sz="1700" dirty="0">
                <a:solidFill>
                  <a:schemeClr val="tx1"/>
                </a:solidFill>
                <a:latin typeface="Calibri" panose="020F0502020204030204" pitchFamily="34" charset="0"/>
                <a:cs typeface="Calibri" panose="020F0502020204030204" pitchFamily="34" charset="0"/>
              </a:rPr>
              <a:t>Itemized deduction changes under the TCJA sunset after 2025.</a:t>
            </a:r>
          </a:p>
          <a:p>
            <a:pPr marL="1015990" lvl="2" indent="0" algn="just">
              <a:lnSpc>
                <a:spcPct val="100000"/>
              </a:lnSpc>
              <a:spcBef>
                <a:spcPts val="0"/>
              </a:spcBef>
              <a:spcAft>
                <a:spcPts val="600"/>
              </a:spcAft>
              <a:buNone/>
            </a:pPr>
            <a:r>
              <a:rPr lang="en-US" sz="1700" b="1" dirty="0">
                <a:solidFill>
                  <a:schemeClr val="tx1"/>
                </a:solidFill>
                <a:latin typeface="Calibri" panose="020F0502020204030204" pitchFamily="34" charset="0"/>
                <a:cs typeface="Calibri" panose="020F0502020204030204" pitchFamily="34" charset="0"/>
              </a:rPr>
              <a:t>Biden:</a:t>
            </a:r>
          </a:p>
          <a:p>
            <a:pPr lvl="2" algn="just">
              <a:lnSpc>
                <a:spcPct val="100000"/>
              </a:lnSpc>
              <a:spcBef>
                <a:spcPts val="0"/>
              </a:spcBef>
              <a:spcAft>
                <a:spcPts val="600"/>
              </a:spcAft>
            </a:pPr>
            <a:r>
              <a:rPr lang="en-US" sz="1700" b="1" u="sng" dirty="0">
                <a:solidFill>
                  <a:schemeClr val="tx1"/>
                </a:solidFill>
                <a:latin typeface="Calibri" panose="020F0502020204030204" pitchFamily="34" charset="0"/>
                <a:cs typeface="Calibri" panose="020F0502020204030204" pitchFamily="34" charset="0"/>
              </a:rPr>
              <a:t>Restores the Pease limitation </a:t>
            </a:r>
            <a:r>
              <a:rPr lang="en-US" sz="1700" dirty="0">
                <a:solidFill>
                  <a:schemeClr val="tx1"/>
                </a:solidFill>
                <a:latin typeface="Calibri" panose="020F0502020204030204" pitchFamily="34" charset="0"/>
                <a:cs typeface="Calibri" panose="020F0502020204030204" pitchFamily="34" charset="0"/>
              </a:rPr>
              <a:t>on itemized deductions for taxable income above $400,000.  </a:t>
            </a:r>
          </a:p>
          <a:p>
            <a:pPr lvl="2" algn="just">
              <a:lnSpc>
                <a:spcPct val="100000"/>
              </a:lnSpc>
              <a:spcBef>
                <a:spcPts val="0"/>
              </a:spcBef>
              <a:spcAft>
                <a:spcPts val="600"/>
              </a:spcAft>
            </a:pPr>
            <a:r>
              <a:rPr lang="en-US" sz="1700" b="1" u="sng" dirty="0">
                <a:solidFill>
                  <a:schemeClr val="tx1"/>
                </a:solidFill>
                <a:latin typeface="Calibri" panose="020F0502020204030204" pitchFamily="34" charset="0"/>
                <a:cs typeface="Calibri" panose="020F0502020204030204" pitchFamily="34" charset="0"/>
              </a:rPr>
              <a:t>In addition, a cap on itemized deductions at 28% of value</a:t>
            </a:r>
            <a:r>
              <a:rPr lang="en-US" sz="1700" dirty="0">
                <a:solidFill>
                  <a:schemeClr val="tx1"/>
                </a:solidFill>
                <a:latin typeface="Calibri" panose="020F0502020204030204" pitchFamily="34" charset="0"/>
                <a:cs typeface="Calibri" panose="020F0502020204030204" pitchFamily="34" charset="0"/>
              </a:rPr>
              <a:t>.</a:t>
            </a:r>
          </a:p>
          <a:p>
            <a:pPr lvl="2" algn="just">
              <a:lnSpc>
                <a:spcPct val="100000"/>
              </a:lnSpc>
              <a:spcBef>
                <a:spcPts val="0"/>
              </a:spcBef>
              <a:spcAft>
                <a:spcPts val="600"/>
              </a:spcAft>
            </a:pPr>
            <a:r>
              <a:rPr lang="en-US" sz="1700" dirty="0">
                <a:solidFill>
                  <a:schemeClr val="tx1"/>
                </a:solidFill>
                <a:latin typeface="Calibri" panose="020F0502020204030204" pitchFamily="34" charset="0"/>
                <a:cs typeface="Calibri" panose="020F0502020204030204" pitchFamily="34" charset="0"/>
              </a:rPr>
              <a:t>Eliminate </a:t>
            </a:r>
            <a:r>
              <a:rPr lang="en-US" sz="1700" b="1" u="sng" dirty="0">
                <a:solidFill>
                  <a:schemeClr val="tx1"/>
                </a:solidFill>
                <a:latin typeface="Calibri" panose="020F0502020204030204" pitchFamily="34" charset="0"/>
                <a:cs typeface="Calibri" panose="020F0502020204030204" pitchFamily="34" charset="0"/>
              </a:rPr>
              <a:t>SALT cap</a:t>
            </a:r>
            <a:r>
              <a:rPr lang="en-US" sz="1700" dirty="0">
                <a:solidFill>
                  <a:schemeClr val="tx1"/>
                </a:solidFill>
                <a:latin typeface="Calibri" panose="020F0502020204030204" pitchFamily="34" charset="0"/>
                <a:cs typeface="Calibri" panose="020F0502020204030204" pitchFamily="34" charset="0"/>
              </a:rPr>
              <a:t>.</a:t>
            </a:r>
          </a:p>
          <a:p>
            <a:pPr lvl="1" algn="just">
              <a:lnSpc>
                <a:spcPct val="100000"/>
              </a:lnSpc>
              <a:spcBef>
                <a:spcPts val="0"/>
              </a:spcBef>
              <a:spcAft>
                <a:spcPts val="600"/>
              </a:spcAft>
              <a:buFont typeface="Arial" panose="020B0604020202020204" pitchFamily="34" charset="0"/>
              <a:buChar char="•"/>
            </a:pPr>
            <a:r>
              <a:rPr lang="en-US" sz="1700" b="1" dirty="0">
                <a:solidFill>
                  <a:schemeClr val="tx1"/>
                </a:solidFill>
                <a:latin typeface="Calibri" panose="020F0502020204030204" pitchFamily="34" charset="0"/>
                <a:cs typeface="Calibri" panose="020F0502020204030204" pitchFamily="34" charset="0"/>
              </a:rPr>
              <a:t>Student Loans and Education</a:t>
            </a:r>
            <a:endParaRPr lang="en-US" sz="1700" dirty="0">
              <a:solidFill>
                <a:schemeClr val="tx1"/>
              </a:solidFill>
              <a:latin typeface="Calibri" panose="020F0502020204030204" pitchFamily="34" charset="0"/>
              <a:cs typeface="Calibri" panose="020F0502020204030204" pitchFamily="34" charset="0"/>
            </a:endParaRPr>
          </a:p>
          <a:p>
            <a:pPr marL="1015990" lvl="2" indent="0" algn="just">
              <a:lnSpc>
                <a:spcPct val="100000"/>
              </a:lnSpc>
              <a:spcBef>
                <a:spcPts val="0"/>
              </a:spcBef>
              <a:spcAft>
                <a:spcPts val="600"/>
              </a:spcAft>
              <a:buNone/>
            </a:pPr>
            <a:r>
              <a:rPr lang="en-US" sz="1700" b="1" dirty="0">
                <a:solidFill>
                  <a:schemeClr val="tx1"/>
                </a:solidFill>
                <a:latin typeface="Calibri" panose="020F0502020204030204" pitchFamily="34" charset="0"/>
                <a:cs typeface="Calibri" panose="020F0502020204030204" pitchFamily="34" charset="0"/>
              </a:rPr>
              <a:t>Biden - </a:t>
            </a:r>
            <a:r>
              <a:rPr lang="en-US" sz="1700" b="1" u="sng" dirty="0">
                <a:solidFill>
                  <a:schemeClr val="tx1"/>
                </a:solidFill>
                <a:latin typeface="Calibri" panose="020F0502020204030204" pitchFamily="34" charset="0"/>
                <a:cs typeface="Calibri" panose="020F0502020204030204" pitchFamily="34" charset="0"/>
              </a:rPr>
              <a:t>Tax-free forgiveness of all student loans</a:t>
            </a:r>
            <a:r>
              <a:rPr lang="en-US" sz="1700" b="1" dirty="0">
                <a:solidFill>
                  <a:schemeClr val="tx1"/>
                </a:solidFill>
                <a:latin typeface="Calibri" panose="020F0502020204030204" pitchFamily="34" charset="0"/>
                <a:cs typeface="Calibri" panose="020F0502020204030204" pitchFamily="34" charset="0"/>
              </a:rPr>
              <a:t> </a:t>
            </a:r>
            <a:r>
              <a:rPr lang="en-US" sz="1700" dirty="0">
                <a:solidFill>
                  <a:schemeClr val="tx1"/>
                </a:solidFill>
                <a:latin typeface="Calibri" panose="020F0502020204030204" pitchFamily="34" charset="0"/>
                <a:cs typeface="Calibri" panose="020F0502020204030204" pitchFamily="34" charset="0"/>
              </a:rPr>
              <a:t>after 20 years on income-based repayments.</a:t>
            </a:r>
          </a:p>
          <a:p>
            <a:pPr marL="1015990" lvl="2" indent="0" algn="just">
              <a:lnSpc>
                <a:spcPct val="100000"/>
              </a:lnSpc>
              <a:spcBef>
                <a:spcPts val="0"/>
              </a:spcBef>
              <a:spcAft>
                <a:spcPts val="600"/>
              </a:spcAft>
              <a:buNone/>
            </a:pPr>
            <a:r>
              <a:rPr lang="en-US" sz="1700" dirty="0">
                <a:solidFill>
                  <a:schemeClr val="tx1"/>
                </a:solidFill>
                <a:latin typeface="Calibri" panose="020F0502020204030204" pitchFamily="34" charset="0"/>
                <a:cs typeface="Calibri" panose="020F0502020204030204" pitchFamily="34" charset="0"/>
              </a:rPr>
              <a:t>.</a:t>
            </a:r>
          </a:p>
          <a:p>
            <a:pPr marL="914383" lvl="2" indent="0" algn="just">
              <a:buNone/>
            </a:pPr>
            <a:endParaRPr lang="en-US" sz="1400" dirty="0">
              <a:solidFill>
                <a:schemeClr val="tx1"/>
              </a:solidFill>
            </a:endParaRPr>
          </a:p>
          <a:p>
            <a:pPr marL="1523985" lvl="3" indent="0" algn="just">
              <a:buNone/>
            </a:pPr>
            <a:endParaRPr lang="en-US" sz="1200"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457200" y="38100"/>
            <a:ext cx="8001000" cy="3429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Individuals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7340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762000" y="1181099"/>
            <a:ext cx="7867650" cy="4019551"/>
          </a:xfrm>
        </p:spPr>
        <p:txBody>
          <a:bodyPr>
            <a:normAutofit/>
          </a:bodyPr>
          <a:lstStyle/>
          <a:p>
            <a:pPr algn="just">
              <a:lnSpc>
                <a:spcPct val="100000"/>
              </a:lnSpc>
              <a:spcBef>
                <a:spcPts val="0"/>
              </a:spcBef>
            </a:pPr>
            <a:r>
              <a:rPr lang="en-US" dirty="0">
                <a:solidFill>
                  <a:schemeClr val="tx1"/>
                </a:solidFill>
              </a:rPr>
              <a:t>Limitations.</a:t>
            </a:r>
          </a:p>
          <a:p>
            <a:pPr lvl="1" algn="just">
              <a:lnSpc>
                <a:spcPct val="100000"/>
              </a:lnSpc>
              <a:spcBef>
                <a:spcPts val="0"/>
              </a:spcBef>
              <a:buFont typeface="Arial" panose="020B0604020202020204" pitchFamily="34" charset="0"/>
              <a:buChar char="•"/>
            </a:pPr>
            <a:r>
              <a:rPr lang="en-US" dirty="0">
                <a:solidFill>
                  <a:schemeClr val="tx1"/>
                </a:solidFill>
              </a:rPr>
              <a:t>No credit is available with respect to an employee for any period for which the employer is </a:t>
            </a:r>
            <a:r>
              <a:rPr lang="en-US" b="1" u="sng" dirty="0">
                <a:solidFill>
                  <a:schemeClr val="tx1"/>
                </a:solidFill>
              </a:rPr>
              <a:t>allowed a Work Opportunity Credit</a:t>
            </a:r>
            <a:r>
              <a:rPr lang="en-US" dirty="0">
                <a:solidFill>
                  <a:schemeClr val="tx1"/>
                </a:solidFill>
              </a:rPr>
              <a:t> (Code Section 21) with respect to the employee.</a:t>
            </a:r>
          </a:p>
          <a:p>
            <a:pPr lvl="1" algn="just">
              <a:lnSpc>
                <a:spcPct val="100000"/>
              </a:lnSpc>
              <a:spcBef>
                <a:spcPts val="0"/>
              </a:spcBef>
              <a:buFont typeface="Arial" panose="020B0604020202020204" pitchFamily="34" charset="0"/>
              <a:buChar char="•"/>
            </a:pPr>
            <a:r>
              <a:rPr lang="en-US" b="1" u="sng" dirty="0">
                <a:solidFill>
                  <a:schemeClr val="tx1"/>
                </a:solidFill>
              </a:rPr>
              <a:t>Not available to employers receiving PPP Loans</a:t>
            </a:r>
            <a:r>
              <a:rPr lang="en-US" dirty="0">
                <a:solidFill>
                  <a:schemeClr val="tx1"/>
                </a:solidFill>
              </a:rPr>
              <a:t> under Section 1102 of the Act.</a:t>
            </a:r>
          </a:p>
          <a:p>
            <a:pPr marL="457191" lvl="1" indent="0" algn="just">
              <a:lnSpc>
                <a:spcPct val="100000"/>
              </a:lnSpc>
              <a:spcBef>
                <a:spcPts val="0"/>
              </a:spcBef>
              <a:buNone/>
            </a:pPr>
            <a:endParaRPr lang="en-US" dirty="0">
              <a:solidFill>
                <a:schemeClr val="tx1"/>
              </a:solidFill>
            </a:endParaRPr>
          </a:p>
          <a:p>
            <a:pPr algn="just">
              <a:lnSpc>
                <a:spcPct val="100000"/>
              </a:lnSpc>
              <a:spcBef>
                <a:spcPts val="0"/>
              </a:spcBef>
            </a:pPr>
            <a:r>
              <a:rPr lang="en-US" dirty="0">
                <a:solidFill>
                  <a:schemeClr val="tx1"/>
                </a:solidFill>
              </a:rPr>
              <a:t>The credit applies to wages paid after March 12, 2020 and before January 1, 2021.</a:t>
            </a:r>
          </a:p>
          <a:p>
            <a:pPr marL="0" indent="0" algn="just">
              <a:lnSpc>
                <a:spcPct val="100000"/>
              </a:lnSpc>
              <a:spcBef>
                <a:spcPts val="0"/>
              </a:spcBef>
              <a:buNone/>
            </a:pPr>
            <a:endParaRPr lang="en-US" dirty="0">
              <a:solidFill>
                <a:schemeClr val="tx1"/>
              </a:solidFill>
            </a:endParaRPr>
          </a:p>
          <a:p>
            <a:pPr algn="just">
              <a:lnSpc>
                <a:spcPct val="100000"/>
              </a:lnSpc>
              <a:spcBef>
                <a:spcPts val="0"/>
              </a:spcBef>
            </a:pPr>
            <a:r>
              <a:rPr lang="en-US" dirty="0">
                <a:solidFill>
                  <a:schemeClr val="tx1"/>
                </a:solidFill>
              </a:rPr>
              <a:t>The IRS is granted </a:t>
            </a:r>
            <a:r>
              <a:rPr lang="en-US" b="1" u="sng" dirty="0">
                <a:solidFill>
                  <a:schemeClr val="tx1"/>
                </a:solidFill>
              </a:rPr>
              <a:t>authority to advance payments</a:t>
            </a:r>
            <a:r>
              <a:rPr lang="en-US" dirty="0">
                <a:solidFill>
                  <a:schemeClr val="tx1"/>
                </a:solidFill>
              </a:rPr>
              <a:t> to eligible employers and to waive applicable penalties for employers who do not deposit applicable payroll taxes in anticipation of receiving the credit. </a:t>
            </a:r>
          </a:p>
          <a:p>
            <a:pPr lvl="1" algn="just">
              <a:lnSpc>
                <a:spcPct val="100000"/>
              </a:lnSpc>
              <a:spcBef>
                <a:spcPts val="0"/>
              </a:spcBef>
              <a:buFont typeface="Arial" panose="020B0604020202020204" pitchFamily="34" charset="0"/>
              <a:buChar char="•"/>
            </a:pPr>
            <a:r>
              <a:rPr lang="en-US" b="1" dirty="0">
                <a:solidFill>
                  <a:schemeClr val="tx1"/>
                </a:solidFill>
              </a:rPr>
              <a:t>New IRS Form 7200</a:t>
            </a:r>
            <a:r>
              <a:rPr lang="en-US" dirty="0">
                <a:solidFill>
                  <a:schemeClr val="tx1"/>
                </a:solidFill>
              </a:rPr>
              <a:t>.</a:t>
            </a:r>
          </a:p>
        </p:txBody>
      </p:sp>
      <p:sp>
        <p:nvSpPr>
          <p:cNvPr id="7" name="Title 2">
            <a:extLst>
              <a:ext uri="{FF2B5EF4-FFF2-40B4-BE49-F238E27FC236}">
                <a16:creationId xmlns:a16="http://schemas.microsoft.com/office/drawing/2014/main" id="{290A2188-6849-4199-BED6-22BAB7B62CAB}"/>
              </a:ext>
            </a:extLst>
          </p:cNvPr>
          <p:cNvSpPr txBox="1">
            <a:spLocks/>
          </p:cNvSpPr>
          <p:nvPr/>
        </p:nvSpPr>
        <p:spPr>
          <a:xfrm>
            <a:off x="990600" y="342900"/>
            <a:ext cx="7353300" cy="6857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600" dirty="0">
                <a:latin typeface="Calibri" panose="020F0502020204030204" pitchFamily="34" charset="0"/>
                <a:cs typeface="Calibri" panose="020F0502020204030204" pitchFamily="34" charset="0"/>
              </a:rPr>
              <a:t>Employee Retention Credit for Employers Subject to Closure Due to COVID-19 </a:t>
            </a:r>
            <a:r>
              <a:rPr lang="en-US" sz="2200" b="0" i="1" dirty="0">
                <a:latin typeface="Calibri" panose="020F0502020204030204" pitchFamily="34" charset="0"/>
                <a:cs typeface="Calibri" panose="020F0502020204030204" pitchFamily="34" charset="0"/>
              </a:rPr>
              <a:t>(Act Section 2301)</a:t>
            </a:r>
          </a:p>
        </p:txBody>
      </p:sp>
    </p:spTree>
    <p:extLst>
      <p:ext uri="{BB962C8B-B14F-4D97-AF65-F5344CB8AC3E}">
        <p14:creationId xmlns:p14="http://schemas.microsoft.com/office/powerpoint/2010/main" val="3659465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1028700"/>
            <a:ext cx="7620000" cy="3989070"/>
          </a:xfrm>
        </p:spPr>
        <p:txBody>
          <a:bodyPr>
            <a:noAutofit/>
          </a:bodyPr>
          <a:lstStyle/>
          <a:p>
            <a:pPr algn="just">
              <a:lnSpc>
                <a:spcPct val="100000"/>
              </a:lnSpc>
              <a:spcBef>
                <a:spcPts val="0"/>
              </a:spcBef>
            </a:pPr>
            <a:r>
              <a:rPr lang="en-US" dirty="0">
                <a:solidFill>
                  <a:schemeClr val="tx1"/>
                </a:solidFill>
              </a:rPr>
              <a:t>Allows taxpayers to defer paying the </a:t>
            </a:r>
            <a:r>
              <a:rPr lang="en-US" b="1" u="sng" dirty="0">
                <a:solidFill>
                  <a:schemeClr val="tx1"/>
                </a:solidFill>
              </a:rPr>
              <a:t>employer portion</a:t>
            </a:r>
            <a:r>
              <a:rPr lang="en-US" b="1" dirty="0">
                <a:solidFill>
                  <a:schemeClr val="tx1"/>
                </a:solidFill>
              </a:rPr>
              <a:t> </a:t>
            </a:r>
            <a:r>
              <a:rPr lang="en-US" dirty="0">
                <a:solidFill>
                  <a:schemeClr val="tx1"/>
                </a:solidFill>
              </a:rPr>
              <a:t>of certain payroll taxes through the end of 2020. Notwithstanding any other provision of law, the payment for </a:t>
            </a:r>
            <a:r>
              <a:rPr lang="en-US" b="1" u="sng" dirty="0">
                <a:solidFill>
                  <a:schemeClr val="tx1"/>
                </a:solidFill>
              </a:rPr>
              <a:t>"</a:t>
            </a:r>
            <a:r>
              <a:rPr lang="en-US" b="1" i="1" u="sng" dirty="0">
                <a:solidFill>
                  <a:schemeClr val="tx1"/>
                </a:solidFill>
              </a:rPr>
              <a:t>applicable</a:t>
            </a:r>
            <a:r>
              <a:rPr lang="en-US" b="1" u="sng" dirty="0">
                <a:solidFill>
                  <a:schemeClr val="tx1"/>
                </a:solidFill>
              </a:rPr>
              <a:t> </a:t>
            </a:r>
            <a:r>
              <a:rPr lang="en-US" b="1" i="1" u="sng" dirty="0">
                <a:solidFill>
                  <a:schemeClr val="tx1"/>
                </a:solidFill>
              </a:rPr>
              <a:t>employment</a:t>
            </a:r>
            <a:r>
              <a:rPr lang="en-US" b="1" u="sng" dirty="0">
                <a:solidFill>
                  <a:schemeClr val="tx1"/>
                </a:solidFill>
              </a:rPr>
              <a:t> </a:t>
            </a:r>
            <a:r>
              <a:rPr lang="en-US" b="1" i="1" u="sng" dirty="0">
                <a:solidFill>
                  <a:schemeClr val="tx1"/>
                </a:solidFill>
              </a:rPr>
              <a:t>taxes</a:t>
            </a:r>
            <a:r>
              <a:rPr lang="en-US" b="1" u="sng" dirty="0">
                <a:solidFill>
                  <a:schemeClr val="tx1"/>
                </a:solidFill>
              </a:rPr>
              <a:t>"</a:t>
            </a:r>
            <a:r>
              <a:rPr lang="en-US" dirty="0">
                <a:solidFill>
                  <a:schemeClr val="tx1"/>
                </a:solidFill>
              </a:rPr>
              <a:t> for the </a:t>
            </a:r>
            <a:r>
              <a:rPr lang="en-US" b="1" u="sng" dirty="0">
                <a:solidFill>
                  <a:schemeClr val="tx1"/>
                </a:solidFill>
              </a:rPr>
              <a:t>"</a:t>
            </a:r>
            <a:r>
              <a:rPr lang="en-US" b="1" i="1" u="sng" dirty="0">
                <a:solidFill>
                  <a:schemeClr val="tx1"/>
                </a:solidFill>
              </a:rPr>
              <a:t>payroll</a:t>
            </a:r>
            <a:r>
              <a:rPr lang="en-US" b="1" u="sng" dirty="0">
                <a:solidFill>
                  <a:schemeClr val="tx1"/>
                </a:solidFill>
              </a:rPr>
              <a:t> </a:t>
            </a:r>
            <a:r>
              <a:rPr lang="en-US" b="1" i="1" u="sng" dirty="0">
                <a:solidFill>
                  <a:schemeClr val="tx1"/>
                </a:solidFill>
              </a:rPr>
              <a:t>tax</a:t>
            </a:r>
            <a:r>
              <a:rPr lang="en-US" b="1" u="sng" dirty="0">
                <a:solidFill>
                  <a:schemeClr val="tx1"/>
                </a:solidFill>
              </a:rPr>
              <a:t> </a:t>
            </a:r>
            <a:r>
              <a:rPr lang="en-US" b="1" i="1" u="sng" dirty="0">
                <a:solidFill>
                  <a:schemeClr val="tx1"/>
                </a:solidFill>
              </a:rPr>
              <a:t>deferral</a:t>
            </a:r>
            <a:r>
              <a:rPr lang="en-US" b="1" u="sng" dirty="0">
                <a:solidFill>
                  <a:schemeClr val="tx1"/>
                </a:solidFill>
              </a:rPr>
              <a:t> period."</a:t>
            </a:r>
            <a:r>
              <a:rPr lang="en-US" b="1" dirty="0">
                <a:solidFill>
                  <a:schemeClr val="tx1"/>
                </a:solidFill>
              </a:rPr>
              <a:t> </a:t>
            </a:r>
            <a:r>
              <a:rPr lang="en-US" dirty="0">
                <a:solidFill>
                  <a:schemeClr val="tx1"/>
                </a:solidFill>
              </a:rPr>
              <a:t>Won't be due before the </a:t>
            </a:r>
            <a:r>
              <a:rPr lang="en-US" b="1" u="sng" dirty="0">
                <a:solidFill>
                  <a:schemeClr val="tx1"/>
                </a:solidFill>
              </a:rPr>
              <a:t>"</a:t>
            </a:r>
            <a:r>
              <a:rPr lang="en-US" b="1" i="1" u="sng" dirty="0">
                <a:solidFill>
                  <a:schemeClr val="tx1"/>
                </a:solidFill>
              </a:rPr>
              <a:t>applicable</a:t>
            </a:r>
            <a:r>
              <a:rPr lang="en-US" b="1" u="sng" dirty="0">
                <a:solidFill>
                  <a:schemeClr val="tx1"/>
                </a:solidFill>
              </a:rPr>
              <a:t> </a:t>
            </a:r>
            <a:r>
              <a:rPr lang="en-US" b="1" i="1" u="sng" dirty="0">
                <a:solidFill>
                  <a:schemeClr val="tx1"/>
                </a:solidFill>
              </a:rPr>
              <a:t>date</a:t>
            </a:r>
            <a:r>
              <a:rPr lang="en-US" b="1" dirty="0">
                <a:solidFill>
                  <a:schemeClr val="tx1"/>
                </a:solidFill>
              </a:rPr>
              <a:t>.“</a:t>
            </a:r>
          </a:p>
          <a:p>
            <a:pPr marL="0" indent="0" algn="just">
              <a:lnSpc>
                <a:spcPct val="100000"/>
              </a:lnSpc>
              <a:spcBef>
                <a:spcPts val="0"/>
              </a:spcBef>
              <a:buNone/>
            </a:pPr>
            <a:endParaRPr lang="en-US" dirty="0">
              <a:solidFill>
                <a:schemeClr val="tx1"/>
              </a:solidFill>
            </a:endParaRPr>
          </a:p>
          <a:p>
            <a:pPr algn="just">
              <a:lnSpc>
                <a:spcPct val="100000"/>
              </a:lnSpc>
              <a:spcBef>
                <a:spcPts val="0"/>
              </a:spcBef>
            </a:pPr>
            <a:r>
              <a:rPr lang="en-US" b="1" i="1" u="sng" dirty="0">
                <a:solidFill>
                  <a:schemeClr val="tx1"/>
                </a:solidFill>
              </a:rPr>
              <a:t>Applicable employment taxes:</a:t>
            </a:r>
          </a:p>
          <a:p>
            <a:pPr lvl="1" algn="just">
              <a:lnSpc>
                <a:spcPct val="100000"/>
              </a:lnSpc>
              <a:spcBef>
                <a:spcPts val="0"/>
              </a:spcBef>
              <a:buFont typeface="Arial" panose="020B0604020202020204" pitchFamily="34" charset="0"/>
              <a:buChar char="•"/>
            </a:pPr>
            <a:r>
              <a:rPr lang="en-US" dirty="0">
                <a:solidFill>
                  <a:schemeClr val="tx1"/>
                </a:solidFill>
              </a:rPr>
              <a:t>Social Security Taxes - 6.2% (IRC Section 3111(a)).</a:t>
            </a:r>
          </a:p>
          <a:p>
            <a:pPr lvl="1" algn="just">
              <a:lnSpc>
                <a:spcPct val="100000"/>
              </a:lnSpc>
              <a:spcBef>
                <a:spcPts val="0"/>
              </a:spcBef>
              <a:buFont typeface="Arial" panose="020B0604020202020204" pitchFamily="34" charset="0"/>
              <a:buChar char="•"/>
            </a:pPr>
            <a:r>
              <a:rPr lang="en-US" dirty="0">
                <a:solidFill>
                  <a:schemeClr val="tx1"/>
                </a:solidFill>
              </a:rPr>
              <a:t>Railroad Retirement Tax Act - RRTA. (IRC Sections 3211(a) and 3221(a)).</a:t>
            </a:r>
          </a:p>
          <a:p>
            <a:pPr lvl="1" algn="just">
              <a:lnSpc>
                <a:spcPct val="100000"/>
              </a:lnSpc>
              <a:spcBef>
                <a:spcPts val="0"/>
              </a:spcBef>
              <a:buFont typeface="Arial" panose="020B0604020202020204" pitchFamily="34" charset="0"/>
              <a:buChar char="•"/>
            </a:pPr>
            <a:r>
              <a:rPr lang="en-US" dirty="0">
                <a:solidFill>
                  <a:schemeClr val="tx1"/>
                </a:solidFill>
              </a:rPr>
              <a:t>Self-employment tax. (IRC Section 1401(a)).</a:t>
            </a:r>
          </a:p>
          <a:p>
            <a:pPr lvl="2" algn="just">
              <a:lnSpc>
                <a:spcPct val="100000"/>
              </a:lnSpc>
              <a:spcBef>
                <a:spcPts val="0"/>
              </a:spcBef>
            </a:pPr>
            <a:r>
              <a:rPr lang="en-US" b="1" u="sng" dirty="0">
                <a:solidFill>
                  <a:schemeClr val="tx1"/>
                </a:solidFill>
              </a:rPr>
              <a:t>Self-employed individuals</a:t>
            </a:r>
            <a:r>
              <a:rPr lang="en-US" dirty="0">
                <a:solidFill>
                  <a:schemeClr val="tx1"/>
                </a:solidFill>
              </a:rPr>
              <a:t> can defer paying 50% of the applicable self-employment taxes due on a quarterly basis and that amount will not be subject to the underpayment penalty.</a:t>
            </a:r>
          </a:p>
          <a:p>
            <a:pPr lvl="1" algn="just">
              <a:lnSpc>
                <a:spcPct val="100000"/>
              </a:lnSpc>
              <a:spcBef>
                <a:spcPts val="0"/>
              </a:spcBef>
              <a:buFont typeface="Arial" panose="020B0604020202020204" pitchFamily="34" charset="0"/>
              <a:buChar char="•"/>
            </a:pPr>
            <a:r>
              <a:rPr lang="en-US" b="1" u="sng" dirty="0">
                <a:solidFill>
                  <a:schemeClr val="tx1"/>
                </a:solidFill>
              </a:rPr>
              <a:t>DOES NOT</a:t>
            </a:r>
            <a:r>
              <a:rPr lang="en-US" dirty="0">
                <a:solidFill>
                  <a:schemeClr val="tx1"/>
                </a:solidFill>
              </a:rPr>
              <a:t> include the </a:t>
            </a:r>
            <a:r>
              <a:rPr lang="en-US" b="1" u="sng" dirty="0">
                <a:solidFill>
                  <a:schemeClr val="tx1"/>
                </a:solidFill>
              </a:rPr>
              <a:t>employer portion of Medicare taxes</a:t>
            </a:r>
            <a:r>
              <a:rPr lang="en-US" dirty="0">
                <a:solidFill>
                  <a:schemeClr val="tx1"/>
                </a:solidFill>
              </a:rPr>
              <a:t>.</a:t>
            </a:r>
          </a:p>
        </p:txBody>
      </p:sp>
      <p:sp>
        <p:nvSpPr>
          <p:cNvPr id="5" name="Title 2">
            <a:extLst>
              <a:ext uri="{FF2B5EF4-FFF2-40B4-BE49-F238E27FC236}">
                <a16:creationId xmlns:a16="http://schemas.microsoft.com/office/drawing/2014/main" id="{2692187A-E5F6-4D8E-B301-2DD32BA72056}"/>
              </a:ext>
            </a:extLst>
          </p:cNvPr>
          <p:cNvSpPr txBox="1">
            <a:spLocks/>
          </p:cNvSpPr>
          <p:nvPr/>
        </p:nvSpPr>
        <p:spPr>
          <a:xfrm>
            <a:off x="838200" y="266700"/>
            <a:ext cx="7810500" cy="4952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Delay of Payment of Employer Payroll Taxes </a:t>
            </a:r>
            <a:r>
              <a:rPr lang="en-US" sz="2200" b="0" i="1" dirty="0">
                <a:latin typeface="Calibri" panose="020F0502020204030204" pitchFamily="34" charset="0"/>
                <a:cs typeface="Calibri" panose="020F0502020204030204" pitchFamily="34" charset="0"/>
              </a:rPr>
              <a:t>(Act Section 2302)</a:t>
            </a:r>
          </a:p>
        </p:txBody>
      </p:sp>
    </p:spTree>
    <p:extLst>
      <p:ext uri="{BB962C8B-B14F-4D97-AF65-F5344CB8AC3E}">
        <p14:creationId xmlns:p14="http://schemas.microsoft.com/office/powerpoint/2010/main" val="4258895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1181100"/>
            <a:ext cx="7239000" cy="3596640"/>
          </a:xfrm>
        </p:spPr>
        <p:txBody>
          <a:bodyPr>
            <a:normAutofit/>
          </a:bodyPr>
          <a:lstStyle/>
          <a:p>
            <a:pPr algn="just">
              <a:lnSpc>
                <a:spcPct val="100000"/>
              </a:lnSpc>
              <a:spcBef>
                <a:spcPts val="0"/>
              </a:spcBef>
            </a:pPr>
            <a:r>
              <a:rPr lang="en-US" b="1" i="1" u="sng" dirty="0">
                <a:solidFill>
                  <a:schemeClr val="tx1"/>
                </a:solidFill>
              </a:rPr>
              <a:t>Payroll tax deferral period:</a:t>
            </a:r>
          </a:p>
          <a:p>
            <a:pPr lvl="1" algn="just">
              <a:lnSpc>
                <a:spcPct val="100000"/>
              </a:lnSpc>
              <a:spcBef>
                <a:spcPts val="0"/>
              </a:spcBef>
              <a:buFont typeface="Arial" panose="020B0604020202020204" pitchFamily="34" charset="0"/>
              <a:buChar char="•"/>
            </a:pPr>
            <a:r>
              <a:rPr lang="en-US" dirty="0">
                <a:solidFill>
                  <a:schemeClr val="tx1"/>
                </a:solidFill>
              </a:rPr>
              <a:t>Period beginning on the date of enactment of the Act</a:t>
            </a:r>
            <a:br>
              <a:rPr lang="en-US" dirty="0">
                <a:solidFill>
                  <a:schemeClr val="tx1"/>
                </a:solidFill>
              </a:rPr>
            </a:br>
            <a:r>
              <a:rPr lang="en-US" dirty="0">
                <a:solidFill>
                  <a:schemeClr val="tx1"/>
                </a:solidFill>
              </a:rPr>
              <a:t>(March 27, 2020) and ending before January 1, 2021.</a:t>
            </a:r>
          </a:p>
          <a:p>
            <a:pPr marL="457191" lvl="1" indent="0" algn="just">
              <a:lnSpc>
                <a:spcPct val="100000"/>
              </a:lnSpc>
              <a:spcBef>
                <a:spcPts val="0"/>
              </a:spcBef>
              <a:buNone/>
            </a:pPr>
            <a:endParaRPr lang="en-US" dirty="0">
              <a:solidFill>
                <a:schemeClr val="tx1"/>
              </a:solidFill>
            </a:endParaRPr>
          </a:p>
          <a:p>
            <a:pPr algn="just">
              <a:lnSpc>
                <a:spcPct val="100000"/>
              </a:lnSpc>
              <a:spcBef>
                <a:spcPts val="0"/>
              </a:spcBef>
            </a:pPr>
            <a:r>
              <a:rPr lang="en-US" b="1" i="1" u="sng" dirty="0">
                <a:solidFill>
                  <a:schemeClr val="tx1"/>
                </a:solidFill>
              </a:rPr>
              <a:t>Applicable date</a:t>
            </a:r>
            <a:r>
              <a:rPr lang="en-US" b="1" u="sng" dirty="0">
                <a:solidFill>
                  <a:schemeClr val="tx1"/>
                </a:solidFill>
              </a:rPr>
              <a:t>:</a:t>
            </a:r>
          </a:p>
          <a:p>
            <a:pPr lvl="1" algn="just">
              <a:lnSpc>
                <a:spcPct val="100000"/>
              </a:lnSpc>
              <a:spcBef>
                <a:spcPts val="0"/>
              </a:spcBef>
              <a:buFont typeface="Arial" panose="020B0604020202020204" pitchFamily="34" charset="0"/>
              <a:buChar char="•"/>
            </a:pPr>
            <a:r>
              <a:rPr lang="en-US" b="1" u="sng" dirty="0">
                <a:solidFill>
                  <a:schemeClr val="tx1"/>
                </a:solidFill>
              </a:rPr>
              <a:t>December 31, 2021</a:t>
            </a:r>
            <a:r>
              <a:rPr lang="en-US" dirty="0">
                <a:solidFill>
                  <a:schemeClr val="tx1"/>
                </a:solidFill>
              </a:rPr>
              <a:t>, with respect to </a:t>
            </a:r>
            <a:r>
              <a:rPr lang="en-US" b="1" u="sng" dirty="0">
                <a:solidFill>
                  <a:schemeClr val="tx1"/>
                </a:solidFill>
              </a:rPr>
              <a:t>50%</a:t>
            </a:r>
            <a:r>
              <a:rPr lang="en-US" dirty="0">
                <a:solidFill>
                  <a:schemeClr val="tx1"/>
                </a:solidFill>
              </a:rPr>
              <a:t> of the amounts to which Act Section 2302(a) (employment taxes) and Act Section 2302(b) (self-employment tax), as the case may apply; </a:t>
            </a:r>
            <a:r>
              <a:rPr lang="en-US" b="1" u="sng" dirty="0">
                <a:solidFill>
                  <a:schemeClr val="tx1"/>
                </a:solidFill>
              </a:rPr>
              <a:t>and</a:t>
            </a:r>
            <a:r>
              <a:rPr lang="en-US" dirty="0">
                <a:solidFill>
                  <a:schemeClr val="tx1"/>
                </a:solidFill>
              </a:rPr>
              <a:t> </a:t>
            </a:r>
          </a:p>
          <a:p>
            <a:pPr marL="507995" lvl="1" indent="0" algn="just">
              <a:lnSpc>
                <a:spcPct val="100000"/>
              </a:lnSpc>
              <a:spcBef>
                <a:spcPts val="0"/>
              </a:spcBef>
              <a:buNone/>
            </a:pPr>
            <a:endParaRPr lang="en-US" dirty="0">
              <a:solidFill>
                <a:schemeClr val="tx1"/>
              </a:solidFill>
            </a:endParaRPr>
          </a:p>
          <a:p>
            <a:pPr lvl="1" algn="just">
              <a:lnSpc>
                <a:spcPct val="100000"/>
              </a:lnSpc>
              <a:spcBef>
                <a:spcPts val="0"/>
              </a:spcBef>
              <a:buFont typeface="Arial" panose="020B0604020202020204" pitchFamily="34" charset="0"/>
              <a:buChar char="•"/>
            </a:pPr>
            <a:r>
              <a:rPr lang="en-US" b="1" u="sng" dirty="0">
                <a:solidFill>
                  <a:schemeClr val="tx1"/>
                </a:solidFill>
              </a:rPr>
              <a:t>December 31, 2022</a:t>
            </a:r>
            <a:r>
              <a:rPr lang="en-US" dirty="0">
                <a:solidFill>
                  <a:schemeClr val="tx1"/>
                </a:solidFill>
              </a:rPr>
              <a:t>, with respect to the </a:t>
            </a:r>
            <a:r>
              <a:rPr lang="en-US" b="1" u="sng" dirty="0">
                <a:solidFill>
                  <a:schemeClr val="tx1"/>
                </a:solidFill>
              </a:rPr>
              <a:t>remaining 50%</a:t>
            </a:r>
            <a:r>
              <a:rPr lang="en-US" dirty="0">
                <a:solidFill>
                  <a:schemeClr val="tx1"/>
                </a:solidFill>
              </a:rPr>
              <a:t> of those amounts.</a:t>
            </a:r>
          </a:p>
        </p:txBody>
      </p:sp>
      <p:sp>
        <p:nvSpPr>
          <p:cNvPr id="3" name="Title 2">
            <a:extLst>
              <a:ext uri="{FF2B5EF4-FFF2-40B4-BE49-F238E27FC236}">
                <a16:creationId xmlns:a16="http://schemas.microsoft.com/office/drawing/2014/main" id="{D29EF3D4-CDAD-4403-A44B-B1D89F07FCDE}"/>
              </a:ext>
            </a:extLst>
          </p:cNvPr>
          <p:cNvSpPr txBox="1">
            <a:spLocks/>
          </p:cNvSpPr>
          <p:nvPr/>
        </p:nvSpPr>
        <p:spPr>
          <a:xfrm>
            <a:off x="838200" y="266700"/>
            <a:ext cx="7810500" cy="4952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Delay of Payment of Employer Payroll Taxes </a:t>
            </a:r>
            <a:r>
              <a:rPr lang="en-US" sz="2200" b="0" i="1" dirty="0">
                <a:latin typeface="Calibri" panose="020F0502020204030204" pitchFamily="34" charset="0"/>
                <a:cs typeface="Calibri" panose="020F0502020204030204" pitchFamily="34" charset="0"/>
              </a:rPr>
              <a:t>(Act Section 2302)</a:t>
            </a:r>
          </a:p>
        </p:txBody>
      </p:sp>
    </p:spTree>
    <p:extLst>
      <p:ext uri="{BB962C8B-B14F-4D97-AF65-F5344CB8AC3E}">
        <p14:creationId xmlns:p14="http://schemas.microsoft.com/office/powerpoint/2010/main" val="4149681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838200" y="1181100"/>
            <a:ext cx="7791450" cy="3665220"/>
          </a:xfrm>
        </p:spPr>
        <p:txBody>
          <a:bodyPr>
            <a:normAutofit/>
          </a:bodyPr>
          <a:lstStyle/>
          <a:p>
            <a:pPr algn="just">
              <a:lnSpc>
                <a:spcPct val="100000"/>
              </a:lnSpc>
              <a:spcBef>
                <a:spcPts val="0"/>
              </a:spcBef>
              <a:spcAft>
                <a:spcPts val="600"/>
              </a:spcAft>
            </a:pPr>
            <a:r>
              <a:rPr lang="en-US" i="1" dirty="0">
                <a:solidFill>
                  <a:schemeClr val="tx1"/>
                </a:solidFill>
              </a:rPr>
              <a:t>What this means:</a:t>
            </a:r>
          </a:p>
          <a:p>
            <a:pPr lvl="1" algn="just">
              <a:lnSpc>
                <a:spcPct val="100000"/>
              </a:lnSpc>
              <a:spcBef>
                <a:spcPts val="0"/>
              </a:spcBef>
              <a:buFont typeface="Arial" panose="020B0604020202020204" pitchFamily="34" charset="0"/>
              <a:buChar char="•"/>
            </a:pPr>
            <a:r>
              <a:rPr lang="en-US" b="1" u="sng" dirty="0">
                <a:solidFill>
                  <a:schemeClr val="tx1"/>
                </a:solidFill>
              </a:rPr>
              <a:t>Payment for half of these taxes will not be due until the end of 2021, and the other half will not be due until the end of 2022</a:t>
            </a:r>
            <a:r>
              <a:rPr lang="en-US" dirty="0">
                <a:solidFill>
                  <a:schemeClr val="tx1"/>
                </a:solidFill>
              </a:rPr>
              <a:t>. </a:t>
            </a:r>
          </a:p>
          <a:p>
            <a:pPr marL="457191" lvl="1" indent="0" algn="just">
              <a:lnSpc>
                <a:spcPct val="100000"/>
              </a:lnSpc>
              <a:spcBef>
                <a:spcPts val="0"/>
              </a:spcBef>
              <a:buNone/>
            </a:pPr>
            <a:endParaRPr lang="en-US" dirty="0">
              <a:solidFill>
                <a:schemeClr val="tx1"/>
              </a:solidFill>
            </a:endParaRPr>
          </a:p>
          <a:p>
            <a:pPr lvl="1" algn="just">
              <a:lnSpc>
                <a:spcPct val="100000"/>
              </a:lnSpc>
              <a:spcBef>
                <a:spcPts val="0"/>
              </a:spcBef>
              <a:buFont typeface="Arial" panose="020B0604020202020204" pitchFamily="34" charset="0"/>
              <a:buChar char="•"/>
            </a:pPr>
            <a:r>
              <a:rPr lang="en-US" dirty="0">
                <a:solidFill>
                  <a:schemeClr val="tx1"/>
                </a:solidFill>
              </a:rPr>
              <a:t>Technically, this interest-free loan is accomplished by providing that, notwithstanding IRC Section 6302 (which authorizes IRS to set deadlines for tax deposits), an employer will be treated as having timely made all deposits of applicable employment taxes deferred by the CARES Act if all such deposits are made no later than the applicable date.</a:t>
            </a:r>
          </a:p>
        </p:txBody>
      </p:sp>
      <p:sp>
        <p:nvSpPr>
          <p:cNvPr id="3" name="Title 2">
            <a:extLst>
              <a:ext uri="{FF2B5EF4-FFF2-40B4-BE49-F238E27FC236}">
                <a16:creationId xmlns:a16="http://schemas.microsoft.com/office/drawing/2014/main" id="{2243931A-6383-45A9-8451-52359AC22739}"/>
              </a:ext>
            </a:extLst>
          </p:cNvPr>
          <p:cNvSpPr txBox="1">
            <a:spLocks/>
          </p:cNvSpPr>
          <p:nvPr/>
        </p:nvSpPr>
        <p:spPr>
          <a:xfrm>
            <a:off x="838200" y="266700"/>
            <a:ext cx="7810500" cy="495299"/>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Delay of Payment of Employer Payroll Taxes </a:t>
            </a:r>
            <a:r>
              <a:rPr lang="en-US" sz="2200" b="0" i="1" dirty="0">
                <a:latin typeface="Calibri" panose="020F0502020204030204" pitchFamily="34" charset="0"/>
                <a:cs typeface="Calibri" panose="020F0502020204030204" pitchFamily="34" charset="0"/>
              </a:rPr>
              <a:t>(Act Section 2302)</a:t>
            </a:r>
          </a:p>
        </p:txBody>
      </p:sp>
    </p:spTree>
    <p:extLst>
      <p:ext uri="{BB962C8B-B14F-4D97-AF65-F5344CB8AC3E}">
        <p14:creationId xmlns:p14="http://schemas.microsoft.com/office/powerpoint/2010/main" val="1457490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886574" y="3782080"/>
            <a:ext cx="1876425" cy="493084"/>
          </a:xfrm>
          <a:prstGeom prst="rect">
            <a:avLst/>
          </a:prstGeom>
        </p:spPr>
        <p:txBody>
          <a:bodyPr wrap="square" rtlCol="0">
            <a:spAutoFit/>
          </a:bodyPr>
          <a:lstStyle/>
          <a:p>
            <a:pPr algn="ctr"/>
            <a:r>
              <a:rPr lang="en-US" sz="1400" kern="0" dirty="0">
                <a:solidFill>
                  <a:srgbClr val="003366"/>
                </a:solidFill>
                <a:latin typeface="Calibri Light" panose="020F0302020204030204" pitchFamily="34" charset="0"/>
                <a:ea typeface="ヒラギノ角ゴ Pro W3" pitchFamily="-111" charset="-128"/>
                <a:cs typeface="ヒラギノ角ゴ Pro W3" pitchFamily="-111" charset="-128"/>
              </a:rPr>
              <a:t>Scan to add Nick Shires to your contacts.</a:t>
            </a:r>
          </a:p>
        </p:txBody>
      </p:sp>
      <p:sp>
        <p:nvSpPr>
          <p:cNvPr id="9" name="Title 1">
            <a:extLst>
              <a:ext uri="{FF2B5EF4-FFF2-40B4-BE49-F238E27FC236}">
                <a16:creationId xmlns:a16="http://schemas.microsoft.com/office/drawing/2014/main" id="{84F737C0-65BD-4104-BEE2-89D2D1D8458E}"/>
              </a:ext>
            </a:extLst>
          </p:cNvPr>
          <p:cNvSpPr txBox="1">
            <a:spLocks/>
          </p:cNvSpPr>
          <p:nvPr/>
        </p:nvSpPr>
        <p:spPr>
          <a:xfrm>
            <a:off x="762000" y="342900"/>
            <a:ext cx="7772400" cy="1143000"/>
          </a:xfrm>
          <a:prstGeom prst="rect">
            <a:avLst/>
          </a:prstGeom>
        </p:spPr>
        <p:txBody>
          <a:bodyPr/>
          <a:lstStyle/>
          <a:p>
            <a:pPr algn="ctr" eaLnBrk="0">
              <a:defRPr/>
            </a:pPr>
            <a:r>
              <a:rPr lang="sv-SE" sz="3200" kern="0" dirty="0">
                <a:solidFill>
                  <a:schemeClr val="accent1"/>
                </a:solidFill>
                <a:latin typeface="Myriad Pro" panose="020B0503030403020204" pitchFamily="34" charset="0"/>
                <a:ea typeface="ヒラギノ角ゴ Pro W3" pitchFamily="-111" charset="-128"/>
                <a:cs typeface="Times New Roman (Headings)"/>
              </a:rPr>
              <a:t>Nicholas L. Shires, CPA</a:t>
            </a:r>
            <a:br>
              <a:rPr lang="sv-SE" sz="3200" kern="0" dirty="0">
                <a:solidFill>
                  <a:schemeClr val="accent1"/>
                </a:solidFill>
                <a:latin typeface="Myriad Pro" panose="020B0503030403020204" pitchFamily="34" charset="0"/>
                <a:ea typeface="ヒラギノ角ゴ Pro W3" pitchFamily="-111" charset="-128"/>
                <a:cs typeface="Times New Roman (Headings)"/>
              </a:rPr>
            </a:br>
            <a:r>
              <a:rPr lang="sv-SE" sz="2000" kern="0" dirty="0">
                <a:solidFill>
                  <a:schemeClr val="accent1"/>
                </a:solidFill>
                <a:latin typeface="Myriad Pro" panose="020B0503030403020204" pitchFamily="34" charset="0"/>
                <a:ea typeface="ヒラギノ角ゴ Pro W3" pitchFamily="-111" charset="-128"/>
                <a:cs typeface="Times New Roman (Headings)"/>
              </a:rPr>
              <a:t>Tax Partner</a:t>
            </a:r>
            <a:endParaRPr lang="en-US" sz="2000" kern="0" dirty="0">
              <a:solidFill>
                <a:schemeClr val="accent1"/>
              </a:solidFill>
              <a:latin typeface="Myriad Pro" panose="020B0503030403020204" pitchFamily="34" charset="0"/>
              <a:ea typeface="ヒラギノ角ゴ Pro W3" pitchFamily="-111" charset="-128"/>
              <a:cs typeface="Times New Roman (Headings)"/>
            </a:endParaRPr>
          </a:p>
        </p:txBody>
      </p:sp>
      <p:sp>
        <p:nvSpPr>
          <p:cNvPr id="11" name="Text Placeholder 3">
            <a:extLst>
              <a:ext uri="{FF2B5EF4-FFF2-40B4-BE49-F238E27FC236}">
                <a16:creationId xmlns:a16="http://schemas.microsoft.com/office/drawing/2014/main" id="{52BBFF4D-6E5C-4B5A-B802-FE8407A6E369}"/>
              </a:ext>
            </a:extLst>
          </p:cNvPr>
          <p:cNvSpPr txBox="1">
            <a:spLocks/>
          </p:cNvSpPr>
          <p:nvPr/>
        </p:nvSpPr>
        <p:spPr bwMode="auto">
          <a:xfrm>
            <a:off x="2800813" y="1638300"/>
            <a:ext cx="3962400" cy="3124200"/>
          </a:xfrm>
          <a:prstGeom prst="rect">
            <a:avLst/>
          </a:prstGeom>
          <a:noFill/>
          <a:ln w="9525">
            <a:noFill/>
            <a:miter lim="800000"/>
            <a:headEnd/>
            <a:tailEnd/>
          </a:ln>
        </p:spPr>
        <p:txBody>
          <a:bodyPr/>
          <a:lstStyle/>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Email:  nshires@dmcpas.com</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Web:  www.dmcpas.com</a:t>
            </a:r>
            <a:br>
              <a:rPr lang="en-US" dirty="0">
                <a:solidFill>
                  <a:srgbClr val="606060"/>
                </a:solidFill>
                <a:latin typeface="Myriad Pro" panose="020B0503030403020204" pitchFamily="34" charset="0"/>
                <a:ea typeface="ヒラギノ角ゴ Pro W3"/>
                <a:cs typeface="Times New Roman" pitchFamily="18" charset="0"/>
              </a:rPr>
            </a:br>
            <a:r>
              <a:rPr lang="en-US" dirty="0">
                <a:solidFill>
                  <a:srgbClr val="606060"/>
                </a:solidFill>
                <a:latin typeface="Myriad Pro" panose="020B0503030403020204" pitchFamily="34" charset="0"/>
                <a:ea typeface="ヒラギノ角ゴ Pro W3"/>
                <a:cs typeface="Times New Roman" pitchFamily="18" charset="0"/>
              </a:rPr>
              <a:t>     </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Address:</a:t>
            </a:r>
          </a:p>
          <a:p>
            <a:pPr marL="342900" indent="-342900" algn="ctr"/>
            <a:r>
              <a:rPr lang="en-US" dirty="0">
                <a:solidFill>
                  <a:srgbClr val="606060"/>
                </a:solidFill>
                <a:latin typeface="Myriad Pro" panose="020B0503030403020204" pitchFamily="34" charset="0"/>
                <a:ea typeface="ヒラギノ角ゴ Pro W3"/>
                <a:cs typeface="Times New Roman" pitchFamily="18" charset="0"/>
              </a:rPr>
              <a:t>DM Financial Plaza</a:t>
            </a:r>
          </a:p>
          <a:p>
            <a:pPr marL="342900" indent="-342900" algn="ctr"/>
            <a:r>
              <a:rPr lang="en-US" dirty="0">
                <a:solidFill>
                  <a:srgbClr val="606060"/>
                </a:solidFill>
                <a:latin typeface="Myriad Pro" panose="020B0503030403020204" pitchFamily="34" charset="0"/>
                <a:ea typeface="ヒラギノ角ゴ Pro W3"/>
                <a:cs typeface="Times New Roman" pitchFamily="18" charset="0"/>
              </a:rPr>
              <a:t>221 South Warren Street </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Syracuse, NY  13202</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Phone:  (315) 472-9127, ext. 150</a:t>
            </a:r>
          </a:p>
        </p:txBody>
      </p:sp>
      <p:pic>
        <p:nvPicPr>
          <p:cNvPr id="13" name="Picture 12">
            <a:extLst>
              <a:ext uri="{FF2B5EF4-FFF2-40B4-BE49-F238E27FC236}">
                <a16:creationId xmlns:a16="http://schemas.microsoft.com/office/drawing/2014/main" id="{A73E4557-1972-4B8A-A28F-C2BE603E5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239" y="1695450"/>
            <a:ext cx="1943100" cy="1943100"/>
          </a:xfrm>
          <a:prstGeom prst="rect">
            <a:avLst/>
          </a:prstGeom>
        </p:spPr>
      </p:pic>
      <p:pic>
        <p:nvPicPr>
          <p:cNvPr id="14" name="Picture 13" descr="A person wearing a suit and tie smiling at the camera&#10;&#10;Description automatically generated">
            <a:extLst>
              <a:ext uri="{FF2B5EF4-FFF2-40B4-BE49-F238E27FC236}">
                <a16:creationId xmlns:a16="http://schemas.microsoft.com/office/drawing/2014/main" id="{1B7EF230-B0D5-495F-950F-C9DDA19DBD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64" t="5326" r="6052"/>
          <a:stretch/>
        </p:blipFill>
        <p:spPr>
          <a:xfrm>
            <a:off x="533400" y="1638300"/>
            <a:ext cx="2295405" cy="2941321"/>
          </a:xfrm>
          <a:prstGeom prst="rect">
            <a:avLst/>
          </a:prstGeom>
        </p:spPr>
      </p:pic>
    </p:spTree>
    <p:extLst>
      <p:ext uri="{BB962C8B-B14F-4D97-AF65-F5344CB8AC3E}">
        <p14:creationId xmlns:p14="http://schemas.microsoft.com/office/powerpoint/2010/main" val="1629835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737C0-65BD-4104-BEE2-89D2D1D8458E}"/>
              </a:ext>
            </a:extLst>
          </p:cNvPr>
          <p:cNvSpPr txBox="1">
            <a:spLocks/>
          </p:cNvSpPr>
          <p:nvPr/>
        </p:nvSpPr>
        <p:spPr>
          <a:xfrm>
            <a:off x="762000" y="342900"/>
            <a:ext cx="7772400" cy="1143000"/>
          </a:xfrm>
          <a:prstGeom prst="rect">
            <a:avLst/>
          </a:prstGeom>
        </p:spPr>
        <p:txBody>
          <a:bodyPr/>
          <a:lstStyle/>
          <a:p>
            <a:pPr algn="ctr" eaLnBrk="0">
              <a:defRPr/>
            </a:pPr>
            <a:r>
              <a:rPr lang="sv-SE" sz="3200" kern="0" dirty="0">
                <a:solidFill>
                  <a:schemeClr val="accent1"/>
                </a:solidFill>
                <a:latin typeface="Myriad Pro" panose="020B0503030403020204" pitchFamily="34" charset="0"/>
                <a:ea typeface="ヒラギノ角ゴ Pro W3" pitchFamily="-111" charset="-128"/>
                <a:cs typeface="Times New Roman (Headings)"/>
              </a:rPr>
              <a:t>Shawn T. Layo, CPA</a:t>
            </a:r>
            <a:br>
              <a:rPr lang="sv-SE" sz="3200" kern="0" dirty="0">
                <a:solidFill>
                  <a:schemeClr val="accent1"/>
                </a:solidFill>
                <a:latin typeface="Myriad Pro" panose="020B0503030403020204" pitchFamily="34" charset="0"/>
                <a:ea typeface="ヒラギノ角ゴ Pro W3" pitchFamily="-111" charset="-128"/>
                <a:cs typeface="Times New Roman (Headings)"/>
              </a:rPr>
            </a:br>
            <a:r>
              <a:rPr lang="sv-SE" sz="2000" kern="0" dirty="0">
                <a:solidFill>
                  <a:schemeClr val="accent1"/>
                </a:solidFill>
                <a:latin typeface="Myriad Pro" panose="020B0503030403020204" pitchFamily="34" charset="0"/>
                <a:ea typeface="ヒラギノ角ゴ Pro W3" pitchFamily="-111" charset="-128"/>
                <a:cs typeface="Times New Roman (Headings)"/>
              </a:rPr>
              <a:t>Senior Tax Manager</a:t>
            </a:r>
            <a:endParaRPr lang="en-US" sz="2000" kern="0" dirty="0">
              <a:solidFill>
                <a:schemeClr val="accent1"/>
              </a:solidFill>
              <a:latin typeface="Myriad Pro" panose="020B0503030403020204" pitchFamily="34" charset="0"/>
              <a:ea typeface="ヒラギノ角ゴ Pro W3" pitchFamily="-111" charset="-128"/>
              <a:cs typeface="Times New Roman (Headings)"/>
            </a:endParaRPr>
          </a:p>
        </p:txBody>
      </p:sp>
      <p:sp>
        <p:nvSpPr>
          <p:cNvPr id="11" name="Text Placeholder 3">
            <a:extLst>
              <a:ext uri="{FF2B5EF4-FFF2-40B4-BE49-F238E27FC236}">
                <a16:creationId xmlns:a16="http://schemas.microsoft.com/office/drawing/2014/main" id="{52BBFF4D-6E5C-4B5A-B802-FE8407A6E369}"/>
              </a:ext>
            </a:extLst>
          </p:cNvPr>
          <p:cNvSpPr txBox="1">
            <a:spLocks/>
          </p:cNvSpPr>
          <p:nvPr/>
        </p:nvSpPr>
        <p:spPr bwMode="auto">
          <a:xfrm>
            <a:off x="2800813" y="1638300"/>
            <a:ext cx="3962400" cy="3124200"/>
          </a:xfrm>
          <a:prstGeom prst="rect">
            <a:avLst/>
          </a:prstGeom>
          <a:noFill/>
          <a:ln w="9525">
            <a:noFill/>
            <a:miter lim="800000"/>
            <a:headEnd/>
            <a:tailEnd/>
          </a:ln>
        </p:spPr>
        <p:txBody>
          <a:bodyPr/>
          <a:lstStyle/>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Email:  slayo@dmcpas.com</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Web:  www.dmcpas.com</a:t>
            </a:r>
            <a:br>
              <a:rPr lang="en-US" dirty="0">
                <a:solidFill>
                  <a:srgbClr val="606060"/>
                </a:solidFill>
                <a:latin typeface="Myriad Pro" panose="020B0503030403020204" pitchFamily="34" charset="0"/>
                <a:ea typeface="ヒラギノ角ゴ Pro W3"/>
                <a:cs typeface="Times New Roman" pitchFamily="18" charset="0"/>
              </a:rPr>
            </a:br>
            <a:r>
              <a:rPr lang="en-US" dirty="0">
                <a:solidFill>
                  <a:srgbClr val="606060"/>
                </a:solidFill>
                <a:latin typeface="Myriad Pro" panose="020B0503030403020204" pitchFamily="34" charset="0"/>
                <a:ea typeface="ヒラギノ角ゴ Pro W3"/>
                <a:cs typeface="Times New Roman" pitchFamily="18" charset="0"/>
              </a:rPr>
              <a:t>     </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Address:</a:t>
            </a:r>
          </a:p>
          <a:p>
            <a:pPr marL="342900" indent="-342900" algn="ctr"/>
            <a:r>
              <a:rPr lang="en-US" dirty="0">
                <a:solidFill>
                  <a:srgbClr val="606060"/>
                </a:solidFill>
                <a:latin typeface="Myriad Pro" panose="020B0503030403020204" pitchFamily="34" charset="0"/>
                <a:ea typeface="ヒラギノ角ゴ Pro W3"/>
                <a:cs typeface="Times New Roman" pitchFamily="18" charset="0"/>
              </a:rPr>
              <a:t>DM Financial Plaza</a:t>
            </a:r>
          </a:p>
          <a:p>
            <a:pPr marL="342900" indent="-342900" algn="ctr"/>
            <a:r>
              <a:rPr lang="en-US" dirty="0">
                <a:solidFill>
                  <a:srgbClr val="606060"/>
                </a:solidFill>
                <a:latin typeface="Myriad Pro" panose="020B0503030403020204" pitchFamily="34" charset="0"/>
                <a:ea typeface="ヒラギノ角ゴ Pro W3"/>
                <a:cs typeface="Times New Roman" pitchFamily="18" charset="0"/>
              </a:rPr>
              <a:t>221 South Warren Street </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Syracuse, NY  13202</a:t>
            </a:r>
          </a:p>
          <a:p>
            <a:pPr marL="342900" indent="-342900" algn="ctr">
              <a:spcAft>
                <a:spcPts val="1400"/>
              </a:spcAft>
            </a:pPr>
            <a:r>
              <a:rPr lang="en-US" dirty="0">
                <a:solidFill>
                  <a:srgbClr val="606060"/>
                </a:solidFill>
                <a:latin typeface="Myriad Pro" panose="020B0503030403020204" pitchFamily="34" charset="0"/>
                <a:ea typeface="ヒラギノ角ゴ Pro W3"/>
                <a:cs typeface="Times New Roman" pitchFamily="18" charset="0"/>
              </a:rPr>
              <a:t>Phone:  (315) 472-9127, ext. 146</a:t>
            </a:r>
          </a:p>
        </p:txBody>
      </p:sp>
      <p:pic>
        <p:nvPicPr>
          <p:cNvPr id="7" name="Picture 6">
            <a:extLst>
              <a:ext uri="{FF2B5EF4-FFF2-40B4-BE49-F238E27FC236}">
                <a16:creationId xmlns:a16="http://schemas.microsoft.com/office/drawing/2014/main" id="{6D91EC97-9DF7-4A57-A838-F64DD544F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08" y="1646663"/>
            <a:ext cx="2295405" cy="2941320"/>
          </a:xfrm>
          <a:prstGeom prst="rect">
            <a:avLst/>
          </a:prstGeom>
        </p:spPr>
      </p:pic>
    </p:spTree>
    <p:extLst>
      <p:ext uri="{BB962C8B-B14F-4D97-AF65-F5344CB8AC3E}">
        <p14:creationId xmlns:p14="http://schemas.microsoft.com/office/powerpoint/2010/main" val="1683385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76300"/>
            <a:ext cx="8228013" cy="4191000"/>
          </a:xfrm>
        </p:spPr>
        <p:txBody>
          <a:bodyPr>
            <a:normAutofit fontScale="92500" lnSpcReduction="10000"/>
          </a:bodyPr>
          <a:lstStyle/>
          <a:p>
            <a:pPr marL="0" indent="0" algn="just">
              <a:buNone/>
            </a:pPr>
            <a:r>
              <a:rPr lang="en-US" sz="1800" dirty="0">
                <a:solidFill>
                  <a:schemeClr val="tx1"/>
                </a:solidFill>
                <a:latin typeface="Calibri" panose="020F0502020204030204" pitchFamily="34" charset="0"/>
                <a:cs typeface="Calibri" panose="020F0502020204030204" pitchFamily="34" charset="0"/>
              </a:rPr>
              <a:t>This presentation is © 2020 Dannible &amp; McKee,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Dannible/McKee and Associates, Ltd.  Any reproduction, transmission or distribution of this form or any material herein is prohibited and is in violation of U.S. law. Dannible/McKee and Associates, Ltd. expressly disclaims any liability in connection with the use of this presentation or its contents by any third party.</a:t>
            </a:r>
          </a:p>
          <a:p>
            <a:pPr marL="0" indent="0" algn="just">
              <a:buNone/>
              <a:defRPr/>
            </a:pPr>
            <a:endParaRPr lang="en-US" sz="1800" dirty="0">
              <a:solidFill>
                <a:schemeClr val="tx1"/>
              </a:solidFill>
              <a:latin typeface="Calibri" panose="020F0502020204030204" pitchFamily="34" charset="0"/>
              <a:cs typeface="Calibri" panose="020F0502020204030204" pitchFamily="34" charset="0"/>
            </a:endParaRPr>
          </a:p>
          <a:p>
            <a:pPr marL="0" indent="0" algn="just">
              <a:buNone/>
              <a:defRPr/>
            </a:pPr>
            <a:r>
              <a:rPr lang="en-US" sz="1800" dirty="0">
                <a:solidFill>
                  <a:schemeClr val="tx1"/>
                </a:solidFill>
                <a:latin typeface="Calibri" panose="020F0502020204030204" pitchFamily="34" charset="0"/>
                <a:cs typeface="Calibri" panose="020F0502020204030204" pitchFamily="34" charset="0"/>
              </a:rPr>
              <a:t>This presentation and any related materials are designed to provide accurate information in regard to the subject matter covered, and are provided solely as a teaching tool, with the understanding that neither the instructor, author, publisher, nor any other individual involved in its distribution is engaged in rendering legal, accounting, or other professional advice and assumes no liability in connection with its use. Because regulations, laws, and other professional guidance are constantly changing, a professional should be consulted if you require legal or other expert advice.</a:t>
            </a:r>
          </a:p>
          <a:p>
            <a:endParaRPr lang="en-US" dirty="0"/>
          </a:p>
        </p:txBody>
      </p:sp>
      <p:sp>
        <p:nvSpPr>
          <p:cNvPr id="3" name="Title 2"/>
          <p:cNvSpPr>
            <a:spLocks noGrp="1"/>
          </p:cNvSpPr>
          <p:nvPr>
            <p:ph type="title"/>
          </p:nvPr>
        </p:nvSpPr>
        <p:spPr>
          <a:xfrm>
            <a:off x="685800" y="266700"/>
            <a:ext cx="7770813" cy="609600"/>
          </a:xfrm>
        </p:spPr>
        <p:txBody>
          <a:bodyPr>
            <a:normAutofit/>
          </a:bodyPr>
          <a:lstStyle/>
          <a:p>
            <a:pPr algn="ctr"/>
            <a:r>
              <a:rPr lang="en-US" sz="2800" dirty="0">
                <a:solidFill>
                  <a:schemeClr val="accent1"/>
                </a:solidFill>
                <a:latin typeface="Calibri" panose="020F0502020204030204" pitchFamily="34" charset="0"/>
                <a:cs typeface="Calibri" panose="020F0502020204030204" pitchFamily="34" charset="0"/>
              </a:rPr>
              <a:t>Copyright / Disclaimer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020147"/>
            <a:ext cx="7770813" cy="3666153"/>
          </a:xfrm>
        </p:spPr>
        <p:txBody>
          <a:bodyPr>
            <a:normAutofit/>
          </a:bodyPr>
          <a:lstStyle/>
          <a:p>
            <a:pPr marL="0" indent="0" algn="just">
              <a:buNone/>
            </a:pPr>
            <a:r>
              <a:rPr lang="en-US" sz="1800" dirty="0">
                <a:solidFill>
                  <a:schemeClr val="tx1"/>
                </a:solidFill>
                <a:latin typeface="Calibri" panose="020F0502020204030204" pitchFamily="34" charset="0"/>
                <a:cs typeface="Calibri" panose="020F0502020204030204" pitchFamily="34" charset="0"/>
              </a:rPr>
              <a:t>Any tax advice contained herein was not intended or written to be used, and cannot be used, for the purpose of avoiding penalties that may be imposed under the Internal Revenue Code or applicable state or local tax law provisions.</a:t>
            </a:r>
          </a:p>
          <a:p>
            <a:endParaRPr lang="en-US" dirty="0"/>
          </a:p>
        </p:txBody>
      </p:sp>
      <p:sp>
        <p:nvSpPr>
          <p:cNvPr id="3" name="Title 2"/>
          <p:cNvSpPr>
            <a:spLocks noGrp="1"/>
          </p:cNvSpPr>
          <p:nvPr>
            <p:ph type="title"/>
          </p:nvPr>
        </p:nvSpPr>
        <p:spPr>
          <a:xfrm>
            <a:off x="686593" y="410547"/>
            <a:ext cx="7770813" cy="609600"/>
          </a:xfrm>
        </p:spPr>
        <p:txBody>
          <a:bodyPr>
            <a:normAutofit/>
          </a:bodyPr>
          <a:lstStyle/>
          <a:p>
            <a:pPr algn="ctr"/>
            <a:r>
              <a:rPr lang="en-US" sz="2800" dirty="0">
                <a:solidFill>
                  <a:schemeClr val="accent1"/>
                </a:solidFill>
                <a:latin typeface="Calibri" panose="020F0502020204030204" pitchFamily="34" charset="0"/>
                <a:cs typeface="Calibri" panose="020F0502020204030204" pitchFamily="34" charset="0"/>
              </a:rPr>
              <a:t>Circular 230</a:t>
            </a:r>
            <a:endParaRPr lang="en-US" sz="2800" b="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46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304800" y="429209"/>
            <a:ext cx="8458200" cy="4714291"/>
          </a:xfrm>
        </p:spPr>
        <p:txBody>
          <a:bodyPr>
            <a:normAutofit fontScale="92500"/>
          </a:bodyPr>
          <a:lstStyle/>
          <a:p>
            <a:pPr lvl="1" algn="just">
              <a:lnSpc>
                <a:spcPct val="120000"/>
              </a:lnSpc>
              <a:spcBef>
                <a:spcPts val="0"/>
              </a:spcBef>
              <a:spcAft>
                <a:spcPts val="600"/>
              </a:spcAft>
              <a:buFont typeface="Arial" panose="020B0604020202020204" pitchFamily="34" charset="0"/>
              <a:buChar char="•"/>
            </a:pPr>
            <a:r>
              <a:rPr lang="en-US" sz="1500" b="1" dirty="0">
                <a:solidFill>
                  <a:schemeClr val="tx1"/>
                </a:solidFill>
                <a:latin typeface="Calibri" panose="020F0502020204030204" pitchFamily="34" charset="0"/>
                <a:cs typeface="Calibri" panose="020F0502020204030204" pitchFamily="34" charset="0"/>
              </a:rPr>
              <a:t>Payroll Taxes &amp; Self-Employment Taxes</a:t>
            </a:r>
          </a:p>
          <a:p>
            <a:pPr marL="1015990" lvl="2" indent="0" algn="just">
              <a:lnSpc>
                <a:spcPct val="100000"/>
              </a:lnSpc>
              <a:spcBef>
                <a:spcPts val="0"/>
              </a:spcBef>
              <a:spcAft>
                <a:spcPts val="600"/>
              </a:spcAft>
              <a:buNone/>
            </a:pPr>
            <a:r>
              <a:rPr lang="en-US" sz="1500" b="1" dirty="0">
                <a:solidFill>
                  <a:schemeClr val="tx1"/>
                </a:solidFill>
                <a:latin typeface="Calibri" panose="020F0502020204030204" pitchFamily="34" charset="0"/>
                <a:cs typeface="Calibri" panose="020F0502020204030204" pitchFamily="34" charset="0"/>
              </a:rPr>
              <a:t>Present Law:</a:t>
            </a:r>
          </a:p>
          <a:p>
            <a:pPr lvl="2" algn="just">
              <a:lnSpc>
                <a:spcPct val="100000"/>
              </a:lnSpc>
              <a:spcBef>
                <a:spcPts val="0"/>
              </a:spcBef>
              <a:spcAft>
                <a:spcPts val="600"/>
              </a:spcAft>
            </a:pPr>
            <a:r>
              <a:rPr lang="en-US" sz="1500" dirty="0">
                <a:solidFill>
                  <a:schemeClr val="tx1"/>
                </a:solidFill>
                <a:latin typeface="Calibri" panose="020F0502020204030204" pitchFamily="34" charset="0"/>
                <a:cs typeface="Calibri" panose="020F0502020204030204" pitchFamily="34" charset="0"/>
              </a:rPr>
              <a:t>6.2% Social Security tax on wages up to $142,800 (2021 limit) paid by both the employer and employee.</a:t>
            </a:r>
          </a:p>
          <a:p>
            <a:pPr lvl="2" algn="just">
              <a:lnSpc>
                <a:spcPct val="100000"/>
              </a:lnSpc>
              <a:spcBef>
                <a:spcPts val="0"/>
              </a:spcBef>
              <a:spcAft>
                <a:spcPts val="600"/>
              </a:spcAft>
            </a:pPr>
            <a:r>
              <a:rPr lang="en-US" sz="1500" dirty="0">
                <a:solidFill>
                  <a:schemeClr val="tx1"/>
                </a:solidFill>
                <a:latin typeface="Calibri" panose="020F0502020204030204" pitchFamily="34" charset="0"/>
                <a:cs typeface="Calibri" panose="020F0502020204030204" pitchFamily="34" charset="0"/>
              </a:rPr>
              <a:t>1.45% Medicare tax on all wages paid by both the employer and employee.</a:t>
            </a:r>
          </a:p>
          <a:p>
            <a:pPr lvl="2" algn="just">
              <a:lnSpc>
                <a:spcPct val="100000"/>
              </a:lnSpc>
              <a:spcBef>
                <a:spcPts val="0"/>
              </a:spcBef>
              <a:spcAft>
                <a:spcPts val="600"/>
              </a:spcAft>
            </a:pPr>
            <a:r>
              <a:rPr lang="en-US" sz="1500" dirty="0">
                <a:solidFill>
                  <a:schemeClr val="tx1"/>
                </a:solidFill>
                <a:latin typeface="Calibri" panose="020F0502020204030204" pitchFamily="34" charset="0"/>
                <a:cs typeface="Calibri" panose="020F0502020204030204" pitchFamily="34" charset="0"/>
              </a:rPr>
              <a:t>0.9% Medicare tax on wages in excess of $200,000, $250,000 if married paid only by employee.</a:t>
            </a:r>
            <a:endParaRPr lang="en-US" sz="1500" b="1" dirty="0">
              <a:solidFill>
                <a:schemeClr val="tx1"/>
              </a:solidFill>
              <a:latin typeface="Calibri" panose="020F0502020204030204" pitchFamily="34" charset="0"/>
              <a:cs typeface="Calibri" panose="020F0502020204030204" pitchFamily="34" charset="0"/>
            </a:endParaRPr>
          </a:p>
          <a:p>
            <a:pPr marL="1258888" lvl="3" indent="-231775">
              <a:lnSpc>
                <a:spcPct val="107000"/>
              </a:lnSpc>
              <a:spcBef>
                <a:spcPts val="0"/>
              </a:spcBef>
              <a:spcAft>
                <a:spcPts val="600"/>
              </a:spcAft>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12.4% Social Security tax on self-employment earnings up to $142,800 (2021 limit).</a:t>
            </a:r>
          </a:p>
          <a:p>
            <a:pPr marL="1258888" lvl="3" indent="-231775">
              <a:lnSpc>
                <a:spcPct val="107000"/>
              </a:lnSpc>
              <a:spcBef>
                <a:spcPts val="0"/>
              </a:spcBef>
              <a:spcAft>
                <a:spcPts val="1200"/>
              </a:spcAft>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2.9% Medicare tax on all self-employment earnings.</a:t>
            </a:r>
          </a:p>
          <a:p>
            <a:pPr marL="1015990" lvl="2" indent="0" algn="just">
              <a:lnSpc>
                <a:spcPct val="100000"/>
              </a:lnSpc>
              <a:spcBef>
                <a:spcPts val="0"/>
              </a:spcBef>
              <a:spcAft>
                <a:spcPts val="600"/>
              </a:spcAft>
              <a:buNone/>
            </a:pPr>
            <a:r>
              <a:rPr lang="en-US" sz="1500" b="1" dirty="0">
                <a:solidFill>
                  <a:schemeClr val="tx1"/>
                </a:solidFill>
                <a:latin typeface="Calibri" panose="020F0502020204030204" pitchFamily="34" charset="0"/>
                <a:cs typeface="Calibri" panose="020F0502020204030204" pitchFamily="34" charset="0"/>
              </a:rPr>
              <a:t>Biden:</a:t>
            </a:r>
          </a:p>
          <a:p>
            <a:pPr lvl="2" algn="just">
              <a:lnSpc>
                <a:spcPct val="100000"/>
              </a:lnSpc>
              <a:spcBef>
                <a:spcPts val="0"/>
              </a:spcBef>
              <a:spcAft>
                <a:spcPts val="600"/>
              </a:spcAft>
            </a:pPr>
            <a:r>
              <a:rPr lang="en-US" sz="1500" dirty="0">
                <a:solidFill>
                  <a:schemeClr val="tx1"/>
                </a:solidFill>
                <a:latin typeface="Calibri" panose="020F0502020204030204" pitchFamily="34" charset="0"/>
                <a:cs typeface="Calibri" panose="020F0502020204030204" pitchFamily="34" charset="0"/>
              </a:rPr>
              <a:t>Keeps the FICA &amp; Social Security wage cap’s existing threshold of $142,800 (indexed).</a:t>
            </a:r>
          </a:p>
          <a:p>
            <a:pPr lvl="2" algn="just">
              <a:lnSpc>
                <a:spcPct val="100000"/>
              </a:lnSpc>
              <a:spcBef>
                <a:spcPts val="0"/>
              </a:spcBef>
              <a:spcAft>
                <a:spcPts val="600"/>
              </a:spcAft>
            </a:pPr>
            <a:r>
              <a:rPr lang="en-US" sz="1500" b="1" u="sng" dirty="0">
                <a:solidFill>
                  <a:schemeClr val="tx1"/>
                </a:solidFill>
                <a:latin typeface="Calibri" panose="020F0502020204030204" pitchFamily="34" charset="0"/>
                <a:cs typeface="Calibri" panose="020F0502020204030204" pitchFamily="34" charset="0"/>
              </a:rPr>
              <a:t>Applies the 6.2% FICA tax on both employer and employee on wages earned above $400,000</a:t>
            </a:r>
            <a:r>
              <a:rPr lang="en-US" sz="1500" dirty="0">
                <a:solidFill>
                  <a:schemeClr val="tx1"/>
                </a:solidFill>
                <a:latin typeface="Calibri" panose="020F0502020204030204" pitchFamily="34" charset="0"/>
                <a:cs typeface="Calibri" panose="020F0502020204030204" pitchFamily="34" charset="0"/>
              </a:rPr>
              <a:t>.</a:t>
            </a:r>
          </a:p>
          <a:p>
            <a:pPr lvl="2" algn="just">
              <a:lnSpc>
                <a:spcPct val="100000"/>
              </a:lnSpc>
              <a:spcBef>
                <a:spcPts val="0"/>
              </a:spcBef>
              <a:spcAft>
                <a:spcPts val="600"/>
              </a:spcAft>
            </a:pPr>
            <a:r>
              <a:rPr lang="en-US" sz="1500" dirty="0">
                <a:solidFill>
                  <a:schemeClr val="tx1"/>
                </a:solidFill>
                <a:latin typeface="Calibri" panose="020F0502020204030204" pitchFamily="34" charset="0"/>
                <a:cs typeface="Calibri" panose="020F0502020204030204" pitchFamily="34" charset="0"/>
              </a:rPr>
              <a:t>Applies the 12.4% tax on all self-employment income over $400,000.</a:t>
            </a:r>
          </a:p>
          <a:p>
            <a:pPr lvl="2" algn="just">
              <a:lnSpc>
                <a:spcPct val="100000"/>
              </a:lnSpc>
              <a:spcBef>
                <a:spcPts val="0"/>
              </a:spcBef>
              <a:spcAft>
                <a:spcPts val="1200"/>
              </a:spcAft>
            </a:pPr>
            <a:r>
              <a:rPr lang="en-US" sz="1500" b="1" u="sng" dirty="0">
                <a:solidFill>
                  <a:schemeClr val="tx1"/>
                </a:solidFill>
                <a:latin typeface="Calibri" panose="020F0502020204030204" pitchFamily="34" charset="0"/>
                <a:cs typeface="Calibri" panose="020F0502020204030204" pitchFamily="34" charset="0"/>
              </a:rPr>
              <a:t>The 6.2%/12/4% tax would not apply to wages or self-employment income between $142,800 and $400,000</a:t>
            </a:r>
            <a:r>
              <a:rPr lang="en-US" sz="1500" dirty="0">
                <a:solidFill>
                  <a:schemeClr val="tx1"/>
                </a:solidFill>
                <a:latin typeface="Calibri" panose="020F0502020204030204" pitchFamily="34" charset="0"/>
                <a:cs typeface="Calibri" panose="020F0502020204030204" pitchFamily="34" charset="0"/>
              </a:rPr>
              <a:t>.</a:t>
            </a:r>
          </a:p>
          <a:p>
            <a:pPr lvl="1" algn="just">
              <a:lnSpc>
                <a:spcPct val="110000"/>
              </a:lnSpc>
              <a:spcBef>
                <a:spcPts val="0"/>
              </a:spcBef>
              <a:spcAft>
                <a:spcPts val="600"/>
              </a:spcAft>
              <a:buFont typeface="Arial" panose="020B0604020202020204" pitchFamily="34" charset="0"/>
              <a:buChar char="•"/>
            </a:pPr>
            <a:r>
              <a:rPr lang="en-US" sz="1500" b="1" dirty="0">
                <a:solidFill>
                  <a:schemeClr val="tx1"/>
                </a:solidFill>
                <a:latin typeface="Calibri" panose="020F0502020204030204" pitchFamily="34" charset="0"/>
                <a:cs typeface="Calibri" panose="020F0502020204030204" pitchFamily="34" charset="0"/>
              </a:rPr>
              <a:t>Medicare for All Premium Tax </a:t>
            </a:r>
            <a:r>
              <a:rPr lang="en-US" sz="1500" dirty="0">
                <a:solidFill>
                  <a:schemeClr val="tx1"/>
                </a:solidFill>
                <a:latin typeface="Calibri" panose="020F0502020204030204" pitchFamily="34" charset="0"/>
                <a:cs typeface="Calibri" panose="020F0502020204030204" pitchFamily="34" charset="0"/>
              </a:rPr>
              <a:t>- Biden currently does not has a public proposal for this.</a:t>
            </a:r>
          </a:p>
          <a:p>
            <a:pPr marL="914383" lvl="2" indent="0" algn="just">
              <a:buNone/>
            </a:pPr>
            <a:endParaRPr lang="en-US" sz="1200" dirty="0">
              <a:solidFill>
                <a:schemeClr val="tx1"/>
              </a:solidFill>
              <a:latin typeface="Calibri" panose="020F0502020204030204" pitchFamily="34" charset="0"/>
              <a:cs typeface="Calibri" panose="020F0502020204030204" pitchFamily="34" charset="0"/>
            </a:endParaRPr>
          </a:p>
          <a:p>
            <a:pPr marL="1523985" lvl="3" indent="0" algn="just">
              <a:buNone/>
            </a:pPr>
            <a:endParaRPr lang="en-US" sz="1200" dirty="0">
              <a:solidFill>
                <a:schemeClr val="tx1"/>
              </a:solidFill>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1"/>
            <a:ext cx="73723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Payroll &amp; Self-Employment Taxes</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550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228600" y="647700"/>
            <a:ext cx="8458200" cy="4773704"/>
          </a:xfrm>
        </p:spPr>
        <p:txBody>
          <a:bodyPr>
            <a:noAutofit/>
          </a:bodyPr>
          <a:lstStyle/>
          <a:p>
            <a:pPr lvl="1" algn="just">
              <a:lnSpc>
                <a:spcPct val="110000"/>
              </a:lnSpc>
              <a:spcBef>
                <a:spcPts val="0"/>
              </a:spcBef>
              <a:spcAft>
                <a:spcPts val="600"/>
              </a:spcAft>
              <a:buFont typeface="Arial" panose="020B0604020202020204" pitchFamily="34" charset="0"/>
              <a:buChar char="•"/>
            </a:pPr>
            <a:r>
              <a:rPr lang="en-US" sz="1400" b="1" dirty="0">
                <a:solidFill>
                  <a:schemeClr val="tx1"/>
                </a:solidFill>
              </a:rPr>
              <a:t>Carried Interest</a:t>
            </a:r>
          </a:p>
          <a:p>
            <a:pPr marL="1015990" lvl="2" indent="0" algn="just">
              <a:lnSpc>
                <a:spcPct val="100000"/>
              </a:lnSpc>
              <a:spcBef>
                <a:spcPts val="0"/>
              </a:spcBef>
              <a:buNone/>
            </a:pPr>
            <a:r>
              <a:rPr lang="en-US" sz="1400" b="1" dirty="0">
                <a:solidFill>
                  <a:schemeClr val="tx1"/>
                </a:solidFill>
              </a:rPr>
              <a:t>Present Law:</a:t>
            </a:r>
          </a:p>
          <a:p>
            <a:pPr lvl="2" algn="just">
              <a:lnSpc>
                <a:spcPct val="100000"/>
              </a:lnSpc>
              <a:spcBef>
                <a:spcPts val="0"/>
              </a:spcBef>
            </a:pPr>
            <a:r>
              <a:rPr lang="en-US" sz="1400" dirty="0">
                <a:solidFill>
                  <a:schemeClr val="tx1"/>
                </a:solidFill>
              </a:rPr>
              <a:t>Requires separate holding period tracking for gains allocated to partners who obtain partnership interest in connection with the performance of services.</a:t>
            </a:r>
          </a:p>
          <a:p>
            <a:pPr lvl="2" algn="just">
              <a:lnSpc>
                <a:spcPct val="100000"/>
              </a:lnSpc>
              <a:spcBef>
                <a:spcPts val="0"/>
              </a:spcBef>
            </a:pPr>
            <a:r>
              <a:rPr lang="en-US" sz="1400" dirty="0">
                <a:solidFill>
                  <a:schemeClr val="tx1"/>
                </a:solidFill>
              </a:rPr>
              <a:t>Carried interest would need to </a:t>
            </a:r>
            <a:r>
              <a:rPr lang="en-US" sz="1400" b="1" u="sng" dirty="0">
                <a:solidFill>
                  <a:schemeClr val="tx1"/>
                </a:solidFill>
              </a:rPr>
              <a:t>be held for a minimum of 3 years in order to receive long-term capital gain</a:t>
            </a:r>
            <a:r>
              <a:rPr lang="en-US" sz="1400" b="1" dirty="0">
                <a:solidFill>
                  <a:schemeClr val="tx1"/>
                </a:solidFill>
              </a:rPr>
              <a:t> </a:t>
            </a:r>
            <a:r>
              <a:rPr lang="en-US" sz="1400" dirty="0">
                <a:solidFill>
                  <a:schemeClr val="tx1"/>
                </a:solidFill>
              </a:rPr>
              <a:t>treatment upon sale.</a:t>
            </a:r>
          </a:p>
          <a:p>
            <a:pPr marL="914383" lvl="2" indent="0" algn="just">
              <a:buNone/>
            </a:pPr>
            <a:endParaRPr lang="en-US" sz="800" dirty="0">
              <a:solidFill>
                <a:schemeClr val="tx1"/>
              </a:solidFill>
            </a:endParaRPr>
          </a:p>
          <a:p>
            <a:pPr marL="1015990" lvl="2" indent="0" algn="just">
              <a:lnSpc>
                <a:spcPct val="100000"/>
              </a:lnSpc>
              <a:spcBef>
                <a:spcPts val="0"/>
              </a:spcBef>
              <a:buNone/>
            </a:pPr>
            <a:r>
              <a:rPr lang="en-US" sz="1400" b="1" dirty="0">
                <a:solidFill>
                  <a:schemeClr val="tx1"/>
                </a:solidFill>
              </a:rPr>
              <a:t>Biden:</a:t>
            </a:r>
          </a:p>
          <a:p>
            <a:pPr lvl="2" algn="just">
              <a:lnSpc>
                <a:spcPct val="100000"/>
              </a:lnSpc>
              <a:spcBef>
                <a:spcPts val="0"/>
              </a:spcBef>
            </a:pPr>
            <a:r>
              <a:rPr lang="en-US" sz="1400" dirty="0">
                <a:solidFill>
                  <a:schemeClr val="tx1"/>
                </a:solidFill>
              </a:rPr>
              <a:t>No current public proposal related to this item, but the Obama Administration proposed to change tax treatment of </a:t>
            </a:r>
            <a:r>
              <a:rPr lang="en-US" sz="1400" b="1" u="sng" dirty="0">
                <a:solidFill>
                  <a:schemeClr val="tx1"/>
                </a:solidFill>
              </a:rPr>
              <a:t>carried interest from capital to ordinary</a:t>
            </a:r>
            <a:r>
              <a:rPr lang="en-US" sz="1400" dirty="0">
                <a:solidFill>
                  <a:schemeClr val="tx1"/>
                </a:solidFill>
              </a:rPr>
              <a:t>.</a:t>
            </a:r>
          </a:p>
          <a:p>
            <a:pPr lvl="2" algn="just">
              <a:lnSpc>
                <a:spcPct val="100000"/>
              </a:lnSpc>
              <a:spcBef>
                <a:spcPts val="0"/>
              </a:spcBef>
            </a:pPr>
            <a:r>
              <a:rPr lang="en-US" sz="1400" dirty="0">
                <a:solidFill>
                  <a:schemeClr val="tx1"/>
                </a:solidFill>
              </a:rPr>
              <a:t>Democrats support a change on this item.</a:t>
            </a:r>
          </a:p>
          <a:p>
            <a:pPr marL="1523985" lvl="3" indent="0" algn="just">
              <a:buNone/>
            </a:pPr>
            <a:endParaRPr lang="en-US" sz="800" b="1" dirty="0">
              <a:solidFill>
                <a:schemeClr val="tx1"/>
              </a:solidFill>
            </a:endParaRPr>
          </a:p>
          <a:p>
            <a:pPr lvl="1" algn="just">
              <a:lnSpc>
                <a:spcPct val="110000"/>
              </a:lnSpc>
              <a:spcBef>
                <a:spcPts val="0"/>
              </a:spcBef>
              <a:spcAft>
                <a:spcPts val="600"/>
              </a:spcAft>
              <a:buFont typeface="Arial" panose="020B0604020202020204" pitchFamily="34" charset="0"/>
              <a:buChar char="•"/>
            </a:pPr>
            <a:r>
              <a:rPr lang="en-US" sz="1400" b="1" dirty="0">
                <a:solidFill>
                  <a:schemeClr val="tx1"/>
                </a:solidFill>
              </a:rPr>
              <a:t>Qualified Business Income Deduction (QBID) - (Section 199A)</a:t>
            </a:r>
          </a:p>
          <a:p>
            <a:pPr marL="1015990" lvl="2" indent="0" algn="just">
              <a:lnSpc>
                <a:spcPct val="100000"/>
              </a:lnSpc>
              <a:spcBef>
                <a:spcPts val="0"/>
              </a:spcBef>
              <a:buNone/>
            </a:pPr>
            <a:r>
              <a:rPr lang="en-US" sz="1400" b="1" dirty="0">
                <a:solidFill>
                  <a:schemeClr val="tx1"/>
                </a:solidFill>
              </a:rPr>
              <a:t>Present Law </a:t>
            </a:r>
            <a:r>
              <a:rPr lang="en-US" sz="1400" dirty="0">
                <a:solidFill>
                  <a:schemeClr val="tx1"/>
                </a:solidFill>
              </a:rPr>
              <a:t>- Taxpayers who have domestic (QBID) from a partnership, S corporation, or sole proprietorship. may be entitled to up to a 20% deduction.</a:t>
            </a:r>
          </a:p>
          <a:p>
            <a:pPr marL="1258888" lvl="3" indent="-231775">
              <a:lnSpc>
                <a:spcPct val="107000"/>
              </a:lnSpc>
              <a:spcBef>
                <a:spcPts val="0"/>
              </a:spcBef>
              <a:buFont typeface="Arial" panose="020B0604020202020204" pitchFamily="34" charset="0"/>
              <a:buChar char="•"/>
            </a:pPr>
            <a:endParaRPr lang="en-US" sz="800" b="1" dirty="0">
              <a:solidFill>
                <a:schemeClr val="tx1"/>
              </a:solidFill>
            </a:endParaRPr>
          </a:p>
          <a:p>
            <a:pPr marL="1027113" lvl="3" indent="0">
              <a:lnSpc>
                <a:spcPct val="107000"/>
              </a:lnSpc>
              <a:spcBef>
                <a:spcPts val="0"/>
              </a:spcBef>
              <a:buNone/>
            </a:pPr>
            <a:r>
              <a:rPr lang="en-US" sz="1400" b="1" dirty="0">
                <a:solidFill>
                  <a:schemeClr val="tx1"/>
                </a:solidFill>
              </a:rPr>
              <a:t>Biden:</a:t>
            </a:r>
          </a:p>
          <a:p>
            <a:pPr marL="1258888" lvl="3" indent="-231775">
              <a:lnSpc>
                <a:spcPct val="107000"/>
              </a:lnSpc>
              <a:spcBef>
                <a:spcPts val="0"/>
              </a:spcBef>
              <a:buFont typeface="Arial" panose="020B0604020202020204" pitchFamily="34" charset="0"/>
              <a:buChar char="•"/>
            </a:pPr>
            <a:r>
              <a:rPr lang="en-US" sz="1400" b="1" u="sng" dirty="0">
                <a:solidFill>
                  <a:schemeClr val="tx1"/>
                </a:solidFill>
              </a:rPr>
              <a:t>Phases out the QBID for filers with taxable income above $400,000</a:t>
            </a:r>
            <a:r>
              <a:rPr lang="en-US" sz="1400" dirty="0">
                <a:solidFill>
                  <a:schemeClr val="tx1"/>
                </a:solidFill>
              </a:rPr>
              <a:t>.</a:t>
            </a:r>
          </a:p>
          <a:p>
            <a:pPr marL="1258888" lvl="3" indent="-231775">
              <a:lnSpc>
                <a:spcPct val="107000"/>
              </a:lnSpc>
              <a:spcBef>
                <a:spcPts val="0"/>
              </a:spcBef>
              <a:buFont typeface="Arial" panose="020B0604020202020204" pitchFamily="34" charset="0"/>
              <a:buChar char="•"/>
            </a:pPr>
            <a:r>
              <a:rPr lang="en-US" sz="1400" b="1" u="sng" dirty="0">
                <a:solidFill>
                  <a:schemeClr val="tx1"/>
                </a:solidFill>
              </a:rPr>
              <a:t>Disallow QBID for real estate investors</a:t>
            </a:r>
            <a:r>
              <a:rPr lang="en-US" sz="1400" dirty="0">
                <a:solidFill>
                  <a:schemeClr val="tx1"/>
                </a:solidFill>
              </a:rPr>
              <a:t>.</a:t>
            </a:r>
          </a:p>
          <a:p>
            <a:pPr marL="914383" lvl="2" indent="0" algn="just">
              <a:buNone/>
            </a:pPr>
            <a:endParaRPr lang="en-US" sz="1400" dirty="0">
              <a:solidFill>
                <a:schemeClr val="tx1"/>
              </a:solidFill>
            </a:endParaRPr>
          </a:p>
          <a:p>
            <a:pPr marL="1523985" lvl="3" indent="0" algn="just">
              <a:buNone/>
            </a:pPr>
            <a:endParaRPr lang="en-US" sz="1400" dirty="0">
              <a:solidFill>
                <a:schemeClr val="tx1"/>
              </a:solidFill>
            </a:endParaRP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77322"/>
            <a:ext cx="7372350" cy="432548"/>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Investment &amp; Business </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1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722939-F4B2-44AD-89B7-9119B39B8196}"/>
              </a:ext>
            </a:extLst>
          </p:cNvPr>
          <p:cNvSpPr>
            <a:spLocks noGrp="1"/>
          </p:cNvSpPr>
          <p:nvPr>
            <p:ph type="body" sz="quarter" idx="10"/>
          </p:nvPr>
        </p:nvSpPr>
        <p:spPr>
          <a:xfrm>
            <a:off x="228600" y="647700"/>
            <a:ext cx="8534400" cy="4572000"/>
          </a:xfrm>
        </p:spPr>
        <p:txBody>
          <a:bodyPr>
            <a:noAutofit/>
          </a:bodyPr>
          <a:lstStyle/>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Like-Kind Exchange - Biden:</a:t>
            </a:r>
            <a:endParaRPr lang="en-US" sz="1600" dirty="0">
              <a:solidFill>
                <a:schemeClr val="tx1"/>
              </a:solidFill>
            </a:endParaRPr>
          </a:p>
          <a:p>
            <a:pPr lvl="2" algn="just">
              <a:lnSpc>
                <a:spcPct val="100000"/>
              </a:lnSpc>
              <a:spcBef>
                <a:spcPts val="0"/>
              </a:spcBef>
            </a:pPr>
            <a:r>
              <a:rPr lang="en-US" sz="1600" b="1" u="sng" dirty="0">
                <a:solidFill>
                  <a:schemeClr val="tx1"/>
                </a:solidFill>
              </a:rPr>
              <a:t>Repeal of like-kind exchanges of real property for taxpayers with income over $400,000</a:t>
            </a:r>
            <a:r>
              <a:rPr lang="en-US" sz="1600" dirty="0">
                <a:solidFill>
                  <a:schemeClr val="tx1"/>
                </a:solidFill>
              </a:rPr>
              <a:t>.</a:t>
            </a:r>
          </a:p>
          <a:p>
            <a:pPr marL="1523985" lvl="3" indent="0" algn="just">
              <a:buNone/>
            </a:pPr>
            <a:endParaRPr lang="en-US" sz="1200" b="1"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Retirement Accounts - Biden:</a:t>
            </a:r>
          </a:p>
          <a:p>
            <a:pPr marL="1258888" lvl="3" indent="-231775">
              <a:lnSpc>
                <a:spcPct val="107000"/>
              </a:lnSpc>
              <a:spcBef>
                <a:spcPts val="0"/>
              </a:spcBef>
              <a:buFont typeface="Arial" panose="020B0604020202020204" pitchFamily="34" charset="0"/>
              <a:buChar char="•"/>
            </a:pPr>
            <a:r>
              <a:rPr lang="en-US" sz="1600" b="1" u="sng" dirty="0">
                <a:solidFill>
                  <a:schemeClr val="tx1"/>
                </a:solidFill>
              </a:rPr>
              <a:t>Eliminate deduction</a:t>
            </a:r>
            <a:r>
              <a:rPr lang="en-US" sz="1600" dirty="0">
                <a:solidFill>
                  <a:schemeClr val="tx1"/>
                </a:solidFill>
              </a:rPr>
              <a:t> for retirement contributions and </a:t>
            </a:r>
            <a:r>
              <a:rPr lang="en-US" sz="1600" b="1" u="sng" dirty="0">
                <a:solidFill>
                  <a:schemeClr val="tx1"/>
                </a:solidFill>
              </a:rPr>
              <a:t>replace with a flat 26% tax credit</a:t>
            </a:r>
            <a:r>
              <a:rPr lang="en-US" sz="1600" dirty="0">
                <a:solidFill>
                  <a:schemeClr val="tx1"/>
                </a:solidFill>
              </a:rPr>
              <a:t>.</a:t>
            </a:r>
          </a:p>
          <a:p>
            <a:pPr marL="1258888" lvl="3" indent="-231775" algn="just">
              <a:lnSpc>
                <a:spcPct val="107000"/>
              </a:lnSpc>
              <a:spcBef>
                <a:spcPts val="0"/>
              </a:spcBef>
              <a:buFont typeface="Arial" panose="020B0604020202020204" pitchFamily="34" charset="0"/>
              <a:buChar char="•"/>
            </a:pPr>
            <a:r>
              <a:rPr lang="en-US" sz="1600" b="1" u="sng" dirty="0">
                <a:solidFill>
                  <a:schemeClr val="tx1"/>
                </a:solidFill>
              </a:rPr>
              <a:t>Create an automatic 401(k) option</a:t>
            </a:r>
            <a:r>
              <a:rPr lang="en-US" sz="1600" dirty="0">
                <a:solidFill>
                  <a:schemeClr val="tx1"/>
                </a:solidFill>
              </a:rPr>
              <a:t> for workers whose employer doesn’t offer a retirement option.</a:t>
            </a:r>
          </a:p>
          <a:p>
            <a:pPr marL="1258888" lvl="3" indent="-231775">
              <a:lnSpc>
                <a:spcPct val="107000"/>
              </a:lnSpc>
              <a:spcBef>
                <a:spcPts val="0"/>
              </a:spcBef>
              <a:buFont typeface="Arial" panose="020B0604020202020204" pitchFamily="34" charset="0"/>
              <a:buChar char="•"/>
            </a:pPr>
            <a:endParaRPr lang="en-US" sz="1200" b="1" dirty="0">
              <a:solidFill>
                <a:schemeClr val="tx1"/>
              </a:solidFill>
            </a:endParaRPr>
          </a:p>
          <a:p>
            <a:pPr lvl="1" algn="just">
              <a:lnSpc>
                <a:spcPct val="100000"/>
              </a:lnSpc>
              <a:spcBef>
                <a:spcPts val="0"/>
              </a:spcBef>
              <a:spcAft>
                <a:spcPts val="600"/>
              </a:spcAft>
              <a:buFont typeface="Arial" panose="020B0604020202020204" pitchFamily="34" charset="0"/>
              <a:buChar char="•"/>
            </a:pPr>
            <a:r>
              <a:rPr lang="en-US" sz="1600" b="1" dirty="0">
                <a:solidFill>
                  <a:schemeClr val="tx1"/>
                </a:solidFill>
              </a:rPr>
              <a:t>Corporate Income Tax Rate - Biden:</a:t>
            </a:r>
          </a:p>
          <a:p>
            <a:pPr marL="1258888" lvl="3" indent="-231775">
              <a:lnSpc>
                <a:spcPct val="107000"/>
              </a:lnSpc>
              <a:spcBef>
                <a:spcPts val="0"/>
              </a:spcBef>
              <a:buFont typeface="Arial" panose="020B0604020202020204" pitchFamily="34" charset="0"/>
              <a:buChar char="•"/>
            </a:pPr>
            <a:r>
              <a:rPr lang="en-US" sz="1600" b="1" u="sng" dirty="0">
                <a:solidFill>
                  <a:schemeClr val="tx1"/>
                </a:solidFill>
              </a:rPr>
              <a:t>Increase flat tax rate from 21% to 28%.</a:t>
            </a:r>
          </a:p>
          <a:p>
            <a:pPr marL="1258888" lvl="3" indent="-231775">
              <a:lnSpc>
                <a:spcPct val="107000"/>
              </a:lnSpc>
              <a:spcBef>
                <a:spcPts val="0"/>
              </a:spcBef>
              <a:buFont typeface="Arial" panose="020B0604020202020204" pitchFamily="34" charset="0"/>
              <a:buChar char="•"/>
            </a:pPr>
            <a:r>
              <a:rPr lang="en-US" sz="1600" b="1" u="sng" dirty="0">
                <a:solidFill>
                  <a:schemeClr val="tx1"/>
                </a:solidFill>
              </a:rPr>
              <a:t>15% minimum tax on book income</a:t>
            </a:r>
            <a:r>
              <a:rPr lang="en-US" sz="1600" dirty="0">
                <a:solidFill>
                  <a:schemeClr val="tx1"/>
                </a:solidFill>
              </a:rPr>
              <a:t> with U.S. – based income of </a:t>
            </a:r>
            <a:r>
              <a:rPr lang="en-US" sz="1600" b="1" u="sng" dirty="0">
                <a:solidFill>
                  <a:schemeClr val="tx1"/>
                </a:solidFill>
              </a:rPr>
              <a:t>$100 million or more</a:t>
            </a:r>
            <a:r>
              <a:rPr lang="en-US" sz="1600" dirty="0">
                <a:solidFill>
                  <a:schemeClr val="tx1"/>
                </a:solidFill>
              </a:rPr>
              <a:t>.</a:t>
            </a:r>
          </a:p>
          <a:p>
            <a:pPr marL="1258888" lvl="3" indent="-231775">
              <a:lnSpc>
                <a:spcPct val="107000"/>
              </a:lnSpc>
              <a:spcBef>
                <a:spcPts val="0"/>
              </a:spcBef>
              <a:buFont typeface="Arial" panose="020B0604020202020204" pitchFamily="34" charset="0"/>
              <a:buChar char="•"/>
            </a:pPr>
            <a:r>
              <a:rPr lang="en-US" sz="1600" b="1" u="sng" dirty="0">
                <a:solidFill>
                  <a:schemeClr val="tx1"/>
                </a:solidFill>
              </a:rPr>
              <a:t>10% offshoring surtax</a:t>
            </a:r>
            <a:r>
              <a:rPr lang="en-US" sz="1600" dirty="0">
                <a:solidFill>
                  <a:schemeClr val="tx1"/>
                </a:solidFill>
              </a:rPr>
              <a:t> on profits of U.S. companies operating overseas and selling in the U.S.</a:t>
            </a:r>
          </a:p>
          <a:p>
            <a:pPr marL="1766883" lvl="4" indent="-231775">
              <a:lnSpc>
                <a:spcPct val="107000"/>
              </a:lnSpc>
              <a:spcBef>
                <a:spcPts val="0"/>
              </a:spcBef>
              <a:buFont typeface="Arial" panose="020B0604020202020204" pitchFamily="34" charset="0"/>
              <a:buChar char="•"/>
            </a:pPr>
            <a:r>
              <a:rPr lang="en-US" sz="1600" dirty="0">
                <a:solidFill>
                  <a:schemeClr val="tx1"/>
                </a:solidFill>
              </a:rPr>
              <a:t>This surtax would </a:t>
            </a:r>
            <a:r>
              <a:rPr lang="en-US" sz="1600" b="1" u="sng" dirty="0">
                <a:solidFill>
                  <a:schemeClr val="tx1"/>
                </a:solidFill>
              </a:rPr>
              <a:t>raise the effective corporate tax rate to 30.8%.</a:t>
            </a:r>
          </a:p>
        </p:txBody>
      </p:sp>
      <p:sp>
        <p:nvSpPr>
          <p:cNvPr id="5" name="Title 2">
            <a:extLst>
              <a:ext uri="{FF2B5EF4-FFF2-40B4-BE49-F238E27FC236}">
                <a16:creationId xmlns:a16="http://schemas.microsoft.com/office/drawing/2014/main" id="{AEA6DEBF-306E-4034-93E7-9404A7AAF1D6}"/>
              </a:ext>
            </a:extLst>
          </p:cNvPr>
          <p:cNvSpPr txBox="1">
            <a:spLocks/>
          </p:cNvSpPr>
          <p:nvPr/>
        </p:nvSpPr>
        <p:spPr>
          <a:xfrm>
            <a:off x="885825" y="84046"/>
            <a:ext cx="7372350" cy="419100"/>
          </a:xfrm>
          <a:prstGeom prst="rect">
            <a:avLst/>
          </a:prstGeom>
        </p:spPr>
        <p:txBody>
          <a:bodyPr vert="horz" lIns="68580" tIns="34290" rIns="68580" bIns="34290" rtlCol="0" anchor="t">
            <a:noAutofit/>
          </a:bodyPr>
          <a:lstStyle>
            <a:lvl1pPr algn="l" defTabSz="1219175" rtl="0" eaLnBrk="1" latinLnBrk="0" hangingPunct="1">
              <a:spcBef>
                <a:spcPct val="0"/>
              </a:spcBef>
              <a:buNone/>
              <a:defRPr sz="3360" b="1" kern="1200" spc="-173">
                <a:solidFill>
                  <a:srgbClr val="0C4DA9"/>
                </a:solidFill>
                <a:latin typeface="Myriad Pro" panose="020B0503030403020204" pitchFamily="34" charset="0"/>
                <a:ea typeface="Open Sans Light" panose="020B0306030504020204" pitchFamily="34" charset="0"/>
                <a:cs typeface="Myriad Pro" panose="020B0503030403020204" pitchFamily="34" charset="0"/>
              </a:defRPr>
            </a:lvl1pPr>
          </a:lstStyle>
          <a:p>
            <a:pPr algn="ctr"/>
            <a:r>
              <a:rPr lang="en-US" sz="2800" dirty="0">
                <a:latin typeface="Calibri" panose="020F0502020204030204" pitchFamily="34" charset="0"/>
                <a:cs typeface="Calibri" panose="020F0502020204030204" pitchFamily="34" charset="0"/>
              </a:rPr>
              <a:t>Investment &amp; Business  </a:t>
            </a:r>
            <a:endParaRPr lang="en-US" sz="2800" b="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5768550"/>
      </p:ext>
    </p:extLst>
  </p:cSld>
  <p:clrMapOvr>
    <a:masterClrMapping/>
  </p:clrMapOvr>
</p:sld>
</file>

<file path=ppt/theme/theme1.xml><?xml version="1.0" encoding="utf-8"?>
<a:theme xmlns:a="http://schemas.openxmlformats.org/drawingml/2006/main" name="Office Theme">
  <a:themeElements>
    <a:clrScheme name="Custom 144">
      <a:dk1>
        <a:sysClr val="windowText" lastClr="000000"/>
      </a:dk1>
      <a:lt1>
        <a:sysClr val="window" lastClr="FFFFFF"/>
      </a:lt1>
      <a:dk2>
        <a:srgbClr val="363D43"/>
      </a:dk2>
      <a:lt2>
        <a:srgbClr val="EEECE1"/>
      </a:lt2>
      <a:accent1>
        <a:srgbClr val="0C4DA9"/>
      </a:accent1>
      <a:accent2>
        <a:srgbClr val="109899"/>
      </a:accent2>
      <a:accent3>
        <a:srgbClr val="2591E6"/>
      </a:accent3>
      <a:accent4>
        <a:srgbClr val="819EBF"/>
      </a:accent4>
      <a:accent5>
        <a:srgbClr val="385E8A"/>
      </a:accent5>
      <a:accent6>
        <a:srgbClr val="576A7F"/>
      </a:accent6>
      <a:hlink>
        <a:srgbClr val="0000FF"/>
      </a:hlink>
      <a:folHlink>
        <a:srgbClr val="800080"/>
      </a:folHlink>
    </a:clrScheme>
    <a:fontScheme name="NeueHaas">
      <a:majorFont>
        <a:latin typeface="NeueHaasGroteskText Pro Md"/>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2281</TotalTime>
  <Words>7149</Words>
  <Application>Microsoft Office PowerPoint</Application>
  <PresentationFormat>On-screen Show (16:10)</PresentationFormat>
  <Paragraphs>531</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Calibri</vt:lpstr>
      <vt:lpstr>Calibri Light</vt:lpstr>
      <vt:lpstr>Franklin Gothic Medium</vt:lpstr>
      <vt:lpstr>Mission Gothic Regular</vt:lpstr>
      <vt:lpstr>Myriad Pro</vt:lpstr>
      <vt:lpstr>Neue Haas Grotesk Text Pro</vt:lpstr>
      <vt:lpstr>Nexa Bold</vt:lpstr>
      <vt:lpstr>Open Sans</vt:lpstr>
      <vt:lpstr>Open Sans Light</vt:lpstr>
      <vt:lpstr>Roboto Regular</vt:lpstr>
      <vt:lpstr>Times New Roman</vt:lpstr>
      <vt:lpstr>Office Theme</vt:lpstr>
      <vt:lpstr>PowerPoint Presentation</vt:lpstr>
      <vt:lpstr>2020 Tax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Paycheck Protection Program (PPP)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 Disclaimer</vt:lpstr>
      <vt:lpstr>Circular 230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Guardino, Cheryl</dc:creator>
  <cp:lastModifiedBy>Shawn Layo</cp:lastModifiedBy>
  <cp:revision>215</cp:revision>
  <cp:lastPrinted>2020-12-03T14:12:35Z</cp:lastPrinted>
  <dcterms:created xsi:type="dcterms:W3CDTF">2020-11-09T19:32:05Z</dcterms:created>
  <dcterms:modified xsi:type="dcterms:W3CDTF">2020-12-03T17:35:20Z</dcterms:modified>
</cp:coreProperties>
</file>